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15" r:id="rId3"/>
    <p:sldId id="316" r:id="rId4"/>
    <p:sldId id="319" r:id="rId5"/>
    <p:sldId id="317" r:id="rId6"/>
    <p:sldId id="318" r:id="rId7"/>
    <p:sldId id="312" r:id="rId8"/>
    <p:sldId id="305" r:id="rId9"/>
    <p:sldId id="313" r:id="rId10"/>
    <p:sldId id="314" r:id="rId11"/>
    <p:sldId id="272" r:id="rId12"/>
    <p:sldId id="311" r:id="rId13"/>
    <p:sldId id="308"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2" autoAdjust="0"/>
    <p:restoredTop sz="94660"/>
  </p:normalViewPr>
  <p:slideViewPr>
    <p:cSldViewPr snapToGrid="0">
      <p:cViewPr varScale="1">
        <p:scale>
          <a:sx n="81" d="100"/>
          <a:sy n="81" d="100"/>
        </p:scale>
        <p:origin x="82" y="51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015C9-D35A-48BD-9509-AE8B453734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66B9BC8-923D-486A-B453-3C4B1ECCA1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EC0751-2D96-46B6-97FE-EF92CAA5C6D3}"/>
              </a:ext>
            </a:extLst>
          </p:cNvPr>
          <p:cNvSpPr>
            <a:spLocks noGrp="1"/>
          </p:cNvSpPr>
          <p:nvPr>
            <p:ph type="dt" sz="half" idx="10"/>
          </p:nvPr>
        </p:nvSpPr>
        <p:spPr/>
        <p:txBody>
          <a:bodyPr/>
          <a:lstStyle/>
          <a:p>
            <a:fld id="{34A5A4A3-8F1F-4808-A594-7027E879364B}" type="datetimeFigureOut">
              <a:rPr lang="en-US" smtClean="0"/>
              <a:t>2/28/2019</a:t>
            </a:fld>
            <a:endParaRPr lang="en-US"/>
          </a:p>
        </p:txBody>
      </p:sp>
      <p:sp>
        <p:nvSpPr>
          <p:cNvPr id="5" name="Footer Placeholder 4">
            <a:extLst>
              <a:ext uri="{FF2B5EF4-FFF2-40B4-BE49-F238E27FC236}">
                <a16:creationId xmlns:a16="http://schemas.microsoft.com/office/drawing/2014/main" id="{587B57AC-222D-4D9A-8D6A-977CF15A40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E20033-DC2C-4555-A7DD-5C5CD01783D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3888010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1AE4E-9114-4B8B-B80F-9248AE4008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57C056-A2E9-4411-91F0-CB4B1D9CDD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598BE5-1201-4119-BE54-5613B1E7E9BD}"/>
              </a:ext>
            </a:extLst>
          </p:cNvPr>
          <p:cNvSpPr>
            <a:spLocks noGrp="1"/>
          </p:cNvSpPr>
          <p:nvPr>
            <p:ph type="dt" sz="half" idx="10"/>
          </p:nvPr>
        </p:nvSpPr>
        <p:spPr/>
        <p:txBody>
          <a:bodyPr/>
          <a:lstStyle/>
          <a:p>
            <a:fld id="{34A5A4A3-8F1F-4808-A594-7027E879364B}" type="datetimeFigureOut">
              <a:rPr lang="en-US" smtClean="0"/>
              <a:t>2/28/2019</a:t>
            </a:fld>
            <a:endParaRPr lang="en-US"/>
          </a:p>
        </p:txBody>
      </p:sp>
      <p:sp>
        <p:nvSpPr>
          <p:cNvPr id="5" name="Footer Placeholder 4">
            <a:extLst>
              <a:ext uri="{FF2B5EF4-FFF2-40B4-BE49-F238E27FC236}">
                <a16:creationId xmlns:a16="http://schemas.microsoft.com/office/drawing/2014/main" id="{40666449-2568-4E88-9C75-8FAE864F65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ECF6E9-A25B-451B-9B97-6C490E64950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17946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330D6B-823B-4AA9-AD1E-533425539E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7B9051-A7A6-43EC-BD8A-51760DF1101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7B5040-0DBC-416D-A06F-F313236CC9AC}"/>
              </a:ext>
            </a:extLst>
          </p:cNvPr>
          <p:cNvSpPr>
            <a:spLocks noGrp="1"/>
          </p:cNvSpPr>
          <p:nvPr>
            <p:ph type="dt" sz="half" idx="10"/>
          </p:nvPr>
        </p:nvSpPr>
        <p:spPr/>
        <p:txBody>
          <a:bodyPr/>
          <a:lstStyle/>
          <a:p>
            <a:fld id="{34A5A4A3-8F1F-4808-A594-7027E879364B}" type="datetimeFigureOut">
              <a:rPr lang="en-US" smtClean="0"/>
              <a:t>2/28/2019</a:t>
            </a:fld>
            <a:endParaRPr lang="en-US"/>
          </a:p>
        </p:txBody>
      </p:sp>
      <p:sp>
        <p:nvSpPr>
          <p:cNvPr id="5" name="Footer Placeholder 4">
            <a:extLst>
              <a:ext uri="{FF2B5EF4-FFF2-40B4-BE49-F238E27FC236}">
                <a16:creationId xmlns:a16="http://schemas.microsoft.com/office/drawing/2014/main" id="{75254F12-5CDB-4B12-B59C-88CFA7B55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76845C-136D-47A9-AB3D-968487D68FD0}"/>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4969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7FA9D-BA91-4A84-9C84-C1C6E2D0E3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B8730B-58FC-430B-B751-C1BA1E3750C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FB6E77-64E4-4547-852D-E568A98CDE19}"/>
              </a:ext>
            </a:extLst>
          </p:cNvPr>
          <p:cNvSpPr>
            <a:spLocks noGrp="1"/>
          </p:cNvSpPr>
          <p:nvPr>
            <p:ph type="dt" sz="half" idx="10"/>
          </p:nvPr>
        </p:nvSpPr>
        <p:spPr/>
        <p:txBody>
          <a:bodyPr/>
          <a:lstStyle/>
          <a:p>
            <a:fld id="{34A5A4A3-8F1F-4808-A594-7027E879364B}" type="datetimeFigureOut">
              <a:rPr lang="en-US" smtClean="0"/>
              <a:t>2/28/2019</a:t>
            </a:fld>
            <a:endParaRPr lang="en-US"/>
          </a:p>
        </p:txBody>
      </p:sp>
      <p:sp>
        <p:nvSpPr>
          <p:cNvPr id="5" name="Footer Placeholder 4">
            <a:extLst>
              <a:ext uri="{FF2B5EF4-FFF2-40B4-BE49-F238E27FC236}">
                <a16:creationId xmlns:a16="http://schemas.microsoft.com/office/drawing/2014/main" id="{5520D060-B076-494B-AFED-AA42AF8E72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177DAD-E1AB-41FB-B7A8-4539B6AF25BE}"/>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835558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8F46E-C9F3-491E-8853-FCDA9545C7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E2433B2-ECBB-4DBF-BCF8-DD8BA233EF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DCCDBB1-6FF5-4374-9A9B-F2E62760F9CA}"/>
              </a:ext>
            </a:extLst>
          </p:cNvPr>
          <p:cNvSpPr>
            <a:spLocks noGrp="1"/>
          </p:cNvSpPr>
          <p:nvPr>
            <p:ph type="dt" sz="half" idx="10"/>
          </p:nvPr>
        </p:nvSpPr>
        <p:spPr/>
        <p:txBody>
          <a:bodyPr/>
          <a:lstStyle/>
          <a:p>
            <a:fld id="{34A5A4A3-8F1F-4808-A594-7027E879364B}" type="datetimeFigureOut">
              <a:rPr lang="en-US" smtClean="0"/>
              <a:t>2/28/2019</a:t>
            </a:fld>
            <a:endParaRPr lang="en-US"/>
          </a:p>
        </p:txBody>
      </p:sp>
      <p:sp>
        <p:nvSpPr>
          <p:cNvPr id="5" name="Footer Placeholder 4">
            <a:extLst>
              <a:ext uri="{FF2B5EF4-FFF2-40B4-BE49-F238E27FC236}">
                <a16:creationId xmlns:a16="http://schemas.microsoft.com/office/drawing/2014/main" id="{0AF38ED0-4D61-44C7-BF13-F77D225CAF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17E986-4217-4391-9454-5999F172BA33}"/>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732203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59BA8-870F-4AFD-B32F-3E47A38D4A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793222-E630-4B1D-8DC4-370BED70A36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3181B4-3BDC-4329-84C2-F088C31E080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A70865-5C2A-4D85-8E13-7EFAD9080F79}"/>
              </a:ext>
            </a:extLst>
          </p:cNvPr>
          <p:cNvSpPr>
            <a:spLocks noGrp="1"/>
          </p:cNvSpPr>
          <p:nvPr>
            <p:ph type="dt" sz="half" idx="10"/>
          </p:nvPr>
        </p:nvSpPr>
        <p:spPr/>
        <p:txBody>
          <a:bodyPr/>
          <a:lstStyle/>
          <a:p>
            <a:fld id="{34A5A4A3-8F1F-4808-A594-7027E879364B}" type="datetimeFigureOut">
              <a:rPr lang="en-US" smtClean="0"/>
              <a:t>2/28/2019</a:t>
            </a:fld>
            <a:endParaRPr lang="en-US"/>
          </a:p>
        </p:txBody>
      </p:sp>
      <p:sp>
        <p:nvSpPr>
          <p:cNvPr id="6" name="Footer Placeholder 5">
            <a:extLst>
              <a:ext uri="{FF2B5EF4-FFF2-40B4-BE49-F238E27FC236}">
                <a16:creationId xmlns:a16="http://schemas.microsoft.com/office/drawing/2014/main" id="{23A0259A-A97C-4518-BE96-58775B1ABC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30E98A-E076-4B2B-814F-1562F8F9BAD7}"/>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313145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C1685-9CA3-497E-A30C-A6F7FC7AF1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3F3915-7CCC-464D-9F9A-3FAC827D2F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DC82187-BB10-46B8-A041-A0706F5D08E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1C95CA3-9636-4E95-A2F1-595440BFA7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42469B1-839F-4542-8E3A-298636DD2B1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1D748E-4C2D-4EE1-AAD2-48F076DC4D79}"/>
              </a:ext>
            </a:extLst>
          </p:cNvPr>
          <p:cNvSpPr>
            <a:spLocks noGrp="1"/>
          </p:cNvSpPr>
          <p:nvPr>
            <p:ph type="dt" sz="half" idx="10"/>
          </p:nvPr>
        </p:nvSpPr>
        <p:spPr/>
        <p:txBody>
          <a:bodyPr/>
          <a:lstStyle/>
          <a:p>
            <a:fld id="{34A5A4A3-8F1F-4808-A594-7027E879364B}" type="datetimeFigureOut">
              <a:rPr lang="en-US" smtClean="0"/>
              <a:t>2/28/2019</a:t>
            </a:fld>
            <a:endParaRPr lang="en-US"/>
          </a:p>
        </p:txBody>
      </p:sp>
      <p:sp>
        <p:nvSpPr>
          <p:cNvPr id="8" name="Footer Placeholder 7">
            <a:extLst>
              <a:ext uri="{FF2B5EF4-FFF2-40B4-BE49-F238E27FC236}">
                <a16:creationId xmlns:a16="http://schemas.microsoft.com/office/drawing/2014/main" id="{769040F3-0CED-4EEA-A611-A9EEC28659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872001-AF59-41E6-BEAC-4AF0A674FF8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249352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77B20-0301-45A6-BCCF-BB677B196B2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2251A0-31CB-40DC-A544-D58AE6246B75}"/>
              </a:ext>
            </a:extLst>
          </p:cNvPr>
          <p:cNvSpPr>
            <a:spLocks noGrp="1"/>
          </p:cNvSpPr>
          <p:nvPr>
            <p:ph type="dt" sz="half" idx="10"/>
          </p:nvPr>
        </p:nvSpPr>
        <p:spPr/>
        <p:txBody>
          <a:bodyPr/>
          <a:lstStyle/>
          <a:p>
            <a:fld id="{34A5A4A3-8F1F-4808-A594-7027E879364B}" type="datetimeFigureOut">
              <a:rPr lang="en-US" smtClean="0"/>
              <a:t>2/28/2019</a:t>
            </a:fld>
            <a:endParaRPr lang="en-US"/>
          </a:p>
        </p:txBody>
      </p:sp>
      <p:sp>
        <p:nvSpPr>
          <p:cNvPr id="4" name="Footer Placeholder 3">
            <a:extLst>
              <a:ext uri="{FF2B5EF4-FFF2-40B4-BE49-F238E27FC236}">
                <a16:creationId xmlns:a16="http://schemas.microsoft.com/office/drawing/2014/main" id="{CDBF2F53-8AF6-4D8D-9488-89861C40F2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8EDAC0-8BBA-4FCE-AAB2-80E6D4522D9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4293863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30151D-A668-48B9-A49C-989CE4937871}"/>
              </a:ext>
            </a:extLst>
          </p:cNvPr>
          <p:cNvSpPr>
            <a:spLocks noGrp="1"/>
          </p:cNvSpPr>
          <p:nvPr>
            <p:ph type="dt" sz="half" idx="10"/>
          </p:nvPr>
        </p:nvSpPr>
        <p:spPr/>
        <p:txBody>
          <a:bodyPr/>
          <a:lstStyle/>
          <a:p>
            <a:fld id="{34A5A4A3-8F1F-4808-A594-7027E879364B}" type="datetimeFigureOut">
              <a:rPr lang="en-US" smtClean="0"/>
              <a:t>2/28/2019</a:t>
            </a:fld>
            <a:endParaRPr lang="en-US"/>
          </a:p>
        </p:txBody>
      </p:sp>
      <p:sp>
        <p:nvSpPr>
          <p:cNvPr id="3" name="Footer Placeholder 2">
            <a:extLst>
              <a:ext uri="{FF2B5EF4-FFF2-40B4-BE49-F238E27FC236}">
                <a16:creationId xmlns:a16="http://schemas.microsoft.com/office/drawing/2014/main" id="{A6DFEFD3-6515-4969-AF2C-51B1545CB4D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AA594E-DF96-4849-90D5-FEFAF31688A4}"/>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056822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7DF0B-A6F3-4741-8B91-F2B4AB9F39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703C935-4DB0-4FE1-B31D-B83EFDB130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250284-A617-47AC-A25E-F0E3FFCCA6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A808175-17CE-4CA6-9925-FA9D1BEF0DD4}"/>
              </a:ext>
            </a:extLst>
          </p:cNvPr>
          <p:cNvSpPr>
            <a:spLocks noGrp="1"/>
          </p:cNvSpPr>
          <p:nvPr>
            <p:ph type="dt" sz="half" idx="10"/>
          </p:nvPr>
        </p:nvSpPr>
        <p:spPr/>
        <p:txBody>
          <a:bodyPr/>
          <a:lstStyle/>
          <a:p>
            <a:fld id="{34A5A4A3-8F1F-4808-A594-7027E879364B}" type="datetimeFigureOut">
              <a:rPr lang="en-US" smtClean="0"/>
              <a:t>2/28/2019</a:t>
            </a:fld>
            <a:endParaRPr lang="en-US"/>
          </a:p>
        </p:txBody>
      </p:sp>
      <p:sp>
        <p:nvSpPr>
          <p:cNvPr id="6" name="Footer Placeholder 5">
            <a:extLst>
              <a:ext uri="{FF2B5EF4-FFF2-40B4-BE49-F238E27FC236}">
                <a16:creationId xmlns:a16="http://schemas.microsoft.com/office/drawing/2014/main" id="{D445D323-91F6-430C-8CE7-6E430734D7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DA684E-E8FE-46CE-BA3C-0043C7F2DE3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913070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AA464-30D7-49E6-BB05-F3596C3BA0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59E5C2-D307-46C3-BBC8-FD3500F381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7B6C6A-6866-4861-BEA5-4D1CDE17C7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04346A5-9E6F-4A5E-932F-3B40FBD4EECE}"/>
              </a:ext>
            </a:extLst>
          </p:cNvPr>
          <p:cNvSpPr>
            <a:spLocks noGrp="1"/>
          </p:cNvSpPr>
          <p:nvPr>
            <p:ph type="dt" sz="half" idx="10"/>
          </p:nvPr>
        </p:nvSpPr>
        <p:spPr/>
        <p:txBody>
          <a:bodyPr/>
          <a:lstStyle/>
          <a:p>
            <a:fld id="{34A5A4A3-8F1F-4808-A594-7027E879364B}" type="datetimeFigureOut">
              <a:rPr lang="en-US" smtClean="0"/>
              <a:t>2/28/2019</a:t>
            </a:fld>
            <a:endParaRPr lang="en-US"/>
          </a:p>
        </p:txBody>
      </p:sp>
      <p:sp>
        <p:nvSpPr>
          <p:cNvPr id="6" name="Footer Placeholder 5">
            <a:extLst>
              <a:ext uri="{FF2B5EF4-FFF2-40B4-BE49-F238E27FC236}">
                <a16:creationId xmlns:a16="http://schemas.microsoft.com/office/drawing/2014/main" id="{43438126-F3BC-470D-84E5-00FA4BCDCF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DC56E7-0438-4EE8-830B-9FE908DBB49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441872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322089-F336-4AFB-9FE1-2D5EDA0278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DE9786-9917-4F9D-9D6F-A7E434A488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57904A-AA94-4678-82C7-691B1A724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A5A4A3-8F1F-4808-A594-7027E879364B}" type="datetimeFigureOut">
              <a:rPr lang="en-US" smtClean="0"/>
              <a:t>2/28/2019</a:t>
            </a:fld>
            <a:endParaRPr lang="en-US"/>
          </a:p>
        </p:txBody>
      </p:sp>
      <p:sp>
        <p:nvSpPr>
          <p:cNvPr id="5" name="Footer Placeholder 4">
            <a:extLst>
              <a:ext uri="{FF2B5EF4-FFF2-40B4-BE49-F238E27FC236}">
                <a16:creationId xmlns:a16="http://schemas.microsoft.com/office/drawing/2014/main" id="{2B9ED109-197D-4283-880A-29A31F64B0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32772F0-4E0C-4737-B901-54B3947393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FCE780-CEEE-407E-9C44-B21C909E6404}" type="slidenum">
              <a:rPr lang="en-US" smtClean="0"/>
              <a:t>‹#›</a:t>
            </a:fld>
            <a:endParaRPr lang="en-US"/>
          </a:p>
        </p:txBody>
      </p:sp>
    </p:spTree>
    <p:extLst>
      <p:ext uri="{BB962C8B-B14F-4D97-AF65-F5344CB8AC3E}">
        <p14:creationId xmlns:p14="http://schemas.microsoft.com/office/powerpoint/2010/main" val="33866856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9C61C-B041-4FDD-9B9D-5F2023969E91}"/>
              </a:ext>
            </a:extLst>
          </p:cNvPr>
          <p:cNvSpPr>
            <a:spLocks noGrp="1"/>
          </p:cNvSpPr>
          <p:nvPr>
            <p:ph type="ctrTitle"/>
          </p:nvPr>
        </p:nvSpPr>
        <p:spPr/>
        <p:txBody>
          <a:bodyPr/>
          <a:lstStyle/>
          <a:p>
            <a:r>
              <a:rPr lang="en-US" dirty="0"/>
              <a:t>Planet imagery and land cover</a:t>
            </a:r>
          </a:p>
        </p:txBody>
      </p:sp>
      <p:sp>
        <p:nvSpPr>
          <p:cNvPr id="3" name="Subtitle 2">
            <a:extLst>
              <a:ext uri="{FF2B5EF4-FFF2-40B4-BE49-F238E27FC236}">
                <a16:creationId xmlns:a16="http://schemas.microsoft.com/office/drawing/2014/main" id="{B8C7BDD4-5C61-4AAF-AA97-1BE10F9072F1}"/>
              </a:ext>
            </a:extLst>
          </p:cNvPr>
          <p:cNvSpPr>
            <a:spLocks noGrp="1"/>
          </p:cNvSpPr>
          <p:nvPr>
            <p:ph type="subTitle" idx="1"/>
          </p:nvPr>
        </p:nvSpPr>
        <p:spPr/>
        <p:txBody>
          <a:bodyPr/>
          <a:lstStyle/>
          <a:p>
            <a:r>
              <a:rPr lang="en-US" dirty="0"/>
              <a:t>March 1 2019</a:t>
            </a:r>
          </a:p>
        </p:txBody>
      </p:sp>
    </p:spTree>
    <p:extLst>
      <p:ext uri="{BB962C8B-B14F-4D97-AF65-F5344CB8AC3E}">
        <p14:creationId xmlns:p14="http://schemas.microsoft.com/office/powerpoint/2010/main" val="39781092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72107B-55D3-479A-9FFE-797CF6A9E95B}"/>
              </a:ext>
            </a:extLst>
          </p:cNvPr>
          <p:cNvSpPr txBox="1"/>
          <p:nvPr/>
        </p:nvSpPr>
        <p:spPr>
          <a:xfrm>
            <a:off x="1005525" y="5653141"/>
            <a:ext cx="10180949" cy="738664"/>
          </a:xfrm>
          <a:prstGeom prst="rect">
            <a:avLst/>
          </a:prstGeom>
          <a:noFill/>
        </p:spPr>
        <p:txBody>
          <a:bodyPr wrap="square" rtlCol="0">
            <a:spAutoFit/>
          </a:bodyPr>
          <a:lstStyle/>
          <a:p>
            <a:r>
              <a:rPr lang="en-US" sz="1400" dirty="0"/>
              <a:t>Careful – two images of the same field look different, have different levels of green in them! Takeaway is that it may be helpful to have a set satellite and a set vis params to make sure everything is consistent? Also, clouds in the right image might be getting in the way of accuracy in the color appearance. A simpler way is to be wary of things that look at little bit green, since it might actually be bare.</a:t>
            </a:r>
          </a:p>
        </p:txBody>
      </p:sp>
      <p:pic>
        <p:nvPicPr>
          <p:cNvPr id="3" name="Picture 2">
            <a:extLst>
              <a:ext uri="{FF2B5EF4-FFF2-40B4-BE49-F238E27FC236}">
                <a16:creationId xmlns:a16="http://schemas.microsoft.com/office/drawing/2014/main" id="{29DC8F9E-37BC-4BA4-97A1-07B480A236C8}"/>
              </a:ext>
            </a:extLst>
          </p:cNvPr>
          <p:cNvPicPr>
            <a:picLocks noChangeAspect="1"/>
          </p:cNvPicPr>
          <p:nvPr/>
        </p:nvPicPr>
        <p:blipFill rotWithShape="1">
          <a:blip r:embed="rId2"/>
          <a:srcRect l="22994" t="45088" r="47964" b="4304"/>
          <a:stretch/>
        </p:blipFill>
        <p:spPr>
          <a:xfrm>
            <a:off x="3010748" y="122672"/>
            <a:ext cx="5435668" cy="5327999"/>
          </a:xfrm>
          <a:prstGeom prst="rect">
            <a:avLst/>
          </a:prstGeom>
        </p:spPr>
      </p:pic>
    </p:spTree>
    <p:extLst>
      <p:ext uri="{BB962C8B-B14F-4D97-AF65-F5344CB8AC3E}">
        <p14:creationId xmlns:p14="http://schemas.microsoft.com/office/powerpoint/2010/main" val="2379935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31ADD0-EFA3-4A54-9649-1A631BE486A3}"/>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567300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3211" y="223692"/>
            <a:ext cx="11485577" cy="3970318"/>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Ask Gabriel if can visually see difference between soy and </a:t>
            </a:r>
            <a:r>
              <a:rPr lang="en-US" dirty="0" err="1"/>
              <a:t>nonsoy</a:t>
            </a:r>
            <a:r>
              <a:rPr lang="en-US" dirty="0"/>
              <a:t>, and list all the potential </a:t>
            </a:r>
            <a:r>
              <a:rPr lang="en-US" dirty="0" err="1"/>
              <a:t>nonsoy</a:t>
            </a:r>
            <a:r>
              <a:rPr lang="en-US" dirty="0"/>
              <a:t> crops options</a:t>
            </a:r>
          </a:p>
          <a:p>
            <a:pPr marL="285750" indent="-285750">
              <a:buFontTx/>
              <a:buChar char="-"/>
            </a:pPr>
            <a:r>
              <a:rPr lang="en-US" dirty="0"/>
              <a:t>For center pivot detection, normalize the difference in max and min EVI. Also try to keep the object oriented classification as an image with integers as band values to prevent the raster to vector conversion that’s so hard to scale up</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a:p>
            <a:endParaRPr lang="en-US" dirty="0"/>
          </a:p>
          <a:p>
            <a:r>
              <a:rPr lang="en-US" dirty="0"/>
              <a:t>NEXT Planet image downloads:</a:t>
            </a:r>
          </a:p>
          <a:p>
            <a:pPr marL="285750" indent="-285750">
              <a:buFontTx/>
              <a:buChar char="-"/>
            </a:pPr>
            <a:r>
              <a:rPr lang="en-US" dirty="0">
                <a:solidFill>
                  <a:srgbClr val="FF0000"/>
                </a:solidFill>
              </a:rPr>
              <a:t>For poly3, download the two failed images in 2013-2014!</a:t>
            </a:r>
          </a:p>
          <a:p>
            <a:pPr marL="285750" indent="-285750">
              <a:buFontTx/>
              <a:buChar char="-"/>
            </a:pPr>
            <a:r>
              <a:rPr lang="en-US" dirty="0">
                <a:solidFill>
                  <a:srgbClr val="FF0000"/>
                </a:solidFill>
              </a:rPr>
              <a:t>For poly2, download images in 2016 – 2017, low cloud cover and high area coverage</a:t>
            </a:r>
          </a:p>
          <a:p>
            <a:pPr marL="285750" indent="-285750">
              <a:buFontTx/>
              <a:buChar char="-"/>
            </a:pPr>
            <a:r>
              <a:rPr lang="en-US" dirty="0">
                <a:solidFill>
                  <a:srgbClr val="FF0000"/>
                </a:solidFill>
              </a:rPr>
              <a:t>For poly5 to 8 (based on soy_pts_agsat1), only download for 2016-2017</a:t>
            </a:r>
          </a:p>
        </p:txBody>
      </p:sp>
      <p:sp>
        <p:nvSpPr>
          <p:cNvPr id="3" name="Rectangle 2"/>
          <p:cNvSpPr/>
          <p:nvPr/>
        </p:nvSpPr>
        <p:spPr>
          <a:xfrm>
            <a:off x="2140010" y="4879982"/>
            <a:ext cx="7421784" cy="1754326"/>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Tree>
    <p:extLst>
      <p:ext uri="{BB962C8B-B14F-4D97-AF65-F5344CB8AC3E}">
        <p14:creationId xmlns:p14="http://schemas.microsoft.com/office/powerpoint/2010/main" val="1293696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528A69-5CDC-4082-955D-A6861E196D59}"/>
              </a:ext>
            </a:extLst>
          </p:cNvPr>
          <p:cNvSpPr txBox="1"/>
          <p:nvPr/>
        </p:nvSpPr>
        <p:spPr>
          <a:xfrm>
            <a:off x="3088914" y="2440698"/>
            <a:ext cx="6057043" cy="461665"/>
          </a:xfrm>
          <a:prstGeom prst="rect">
            <a:avLst/>
          </a:prstGeom>
          <a:noFill/>
        </p:spPr>
        <p:txBody>
          <a:bodyPr wrap="none" rtlCol="0">
            <a:spAutoFit/>
          </a:bodyPr>
          <a:lstStyle/>
          <a:p>
            <a:r>
              <a:rPr lang="en-US" sz="2400" dirty="0"/>
              <a:t>Creating 2018 land cover and crop timing maps</a:t>
            </a:r>
          </a:p>
        </p:txBody>
      </p:sp>
    </p:spTree>
    <p:extLst>
      <p:ext uri="{BB962C8B-B14F-4D97-AF65-F5344CB8AC3E}">
        <p14:creationId xmlns:p14="http://schemas.microsoft.com/office/powerpoint/2010/main" val="645269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3781DE-9728-4224-A609-EDF7AC03848C}"/>
              </a:ext>
            </a:extLst>
          </p:cNvPr>
          <p:cNvSpPr txBox="1"/>
          <p:nvPr/>
        </p:nvSpPr>
        <p:spPr>
          <a:xfrm>
            <a:off x="240632" y="409074"/>
            <a:ext cx="11851105" cy="3970318"/>
          </a:xfrm>
          <a:prstGeom prst="rect">
            <a:avLst/>
          </a:prstGeom>
          <a:noFill/>
        </p:spPr>
        <p:txBody>
          <a:bodyPr wrap="square" rtlCol="0">
            <a:spAutoFit/>
          </a:bodyPr>
          <a:lstStyle/>
          <a:p>
            <a:pPr marL="285750" indent="-285750">
              <a:buFont typeface="Arial" panose="020B0604020202020204" pitchFamily="34" charset="0"/>
              <a:buChar char="•"/>
            </a:pPr>
            <a:r>
              <a:rPr lang="en-US" sz="1400" dirty="0"/>
              <a:t>Need to make 2018 land cover and timing maps because most Planet imagery with high temporal resolution is 2017-2018</a:t>
            </a:r>
          </a:p>
          <a:p>
            <a:pPr marL="285750" indent="-285750">
              <a:buFont typeface="Arial" panose="020B0604020202020204" pitchFamily="34" charset="0"/>
              <a:buChar char="•"/>
            </a:pPr>
            <a:r>
              <a:rPr lang="en-US" sz="1400" dirty="0"/>
              <a:t>For land cover map, used GEE file </a:t>
            </a:r>
            <a:r>
              <a:rPr lang="en-US" sz="1400" dirty="0" err="1"/>
              <a:t>LandCover</a:t>
            </a:r>
            <a:r>
              <a:rPr lang="en-US" sz="1400" dirty="0"/>
              <a:t>/Soy Classification Trial 1</a:t>
            </a:r>
          </a:p>
          <a:p>
            <a:pPr marL="742950" lvl="1" indent="-285750">
              <a:buFont typeface="Arial" panose="020B0604020202020204" pitchFamily="34" charset="0"/>
              <a:buChar char="•"/>
            </a:pPr>
            <a:r>
              <a:rPr lang="en-US" sz="1400" dirty="0"/>
              <a:t>Mask soy_pts_agsat_1 with mapbiomas3 </a:t>
            </a:r>
            <a:r>
              <a:rPr lang="en-US" sz="1400" dirty="0" err="1"/>
              <a:t>agri</a:t>
            </a:r>
            <a:endParaRPr lang="en-US" sz="1400" dirty="0"/>
          </a:p>
          <a:p>
            <a:pPr marL="742950" lvl="1" indent="-285750">
              <a:buFont typeface="Arial" panose="020B0604020202020204" pitchFamily="34" charset="0"/>
              <a:buChar char="•"/>
            </a:pPr>
            <a:r>
              <a:rPr lang="en-US" sz="1400" dirty="0"/>
              <a:t>Chose to use soy_pts_agsat1 over soy_pts_1. soy_pts_agsat_1 produced higher accuracy than soy_pts_1 (e.g. 70% vs 60%) but soy_pts_1 has some data in </a:t>
            </a:r>
            <a:r>
              <a:rPr lang="en-US" sz="1400" dirty="0" err="1"/>
              <a:t>Matopiba</a:t>
            </a:r>
            <a:r>
              <a:rPr lang="en-US" sz="1400" dirty="0"/>
              <a:t> whereas soy_pts_agsat_1 doesn’t. The training points will eventually change so it doesn’t matter that much.</a:t>
            </a:r>
          </a:p>
          <a:p>
            <a:pPr marL="742950" lvl="1" indent="-285750">
              <a:buFont typeface="Arial" panose="020B0604020202020204" pitchFamily="34" charset="0"/>
              <a:buChar char="•"/>
            </a:pPr>
            <a:r>
              <a:rPr lang="en-US" sz="1400" dirty="0"/>
              <a:t>Train classifier using Jake’s method/inputs. Classifier to be trained using samples from all years (pooled); however, each year splits the sample points into training/testing points differently</a:t>
            </a:r>
          </a:p>
          <a:p>
            <a:pPr marL="742950" lvl="1" indent="-285750">
              <a:buFont typeface="Arial" panose="020B0604020202020204" pitchFamily="34" charset="0"/>
              <a:buChar char="•"/>
            </a:pPr>
            <a:r>
              <a:rPr lang="en-US" sz="1400" dirty="0"/>
              <a:t>NOTE, don’t have 2018 mapbiomas3 so had to replace it with 2017 mask</a:t>
            </a:r>
          </a:p>
          <a:p>
            <a:pPr marL="742950" lvl="1" indent="-285750">
              <a:buFont typeface="Arial" panose="020B0604020202020204" pitchFamily="34" charset="0"/>
              <a:buChar char="•"/>
            </a:pPr>
            <a:r>
              <a:rPr lang="en-US" sz="1400" dirty="0"/>
              <a:t>NOTE, each year seems to have different training information (i.e. training points have 295 or 294 properties depending on the year) – choose a set of training information that’s common to all years or separate classifier by groups of years with the same info?</a:t>
            </a:r>
          </a:p>
          <a:p>
            <a:pPr marL="742950" lvl="1" indent="-285750">
              <a:buFont typeface="Arial" panose="020B0604020202020204" pitchFamily="34" charset="0"/>
              <a:buChar char="•"/>
            </a:pPr>
            <a:r>
              <a:rPr lang="en-US" sz="1400" dirty="0"/>
              <a:t>Mask final classified image with map3 </a:t>
            </a:r>
            <a:r>
              <a:rPr lang="en-US" sz="1400" dirty="0" err="1"/>
              <a:t>agri</a:t>
            </a:r>
            <a:endParaRPr lang="en-US" sz="1400" dirty="0"/>
          </a:p>
          <a:p>
            <a:pPr marL="742950" lvl="1" indent="-285750">
              <a:buFont typeface="Arial" panose="020B0604020202020204" pitchFamily="34" charset="0"/>
              <a:buChar char="•"/>
            </a:pPr>
            <a:r>
              <a:rPr lang="en-US" sz="1400" dirty="0"/>
              <a:t>Export asset as </a:t>
            </a:r>
            <a:r>
              <a:rPr lang="en-US" sz="1400" dirty="0" err="1"/>
              <a:t>LandUse</a:t>
            </a:r>
            <a:r>
              <a:rPr lang="en-US" sz="1400" dirty="0"/>
              <a:t>/</a:t>
            </a:r>
            <a:r>
              <a:rPr lang="en-US" sz="1400" dirty="0" err="1"/>
              <a:t>base_soymap_agsat_year</a:t>
            </a:r>
            <a:endParaRPr lang="en-US" sz="1400" dirty="0"/>
          </a:p>
          <a:p>
            <a:pPr marL="742950" lvl="1" indent="-285750">
              <a:buFont typeface="Arial" panose="020B0604020202020204" pitchFamily="34" charset="0"/>
              <a:buChar char="•"/>
            </a:pPr>
            <a:r>
              <a:rPr lang="en-US" sz="1400" dirty="0"/>
              <a:t>In GEE file </a:t>
            </a:r>
            <a:r>
              <a:rPr lang="en-US" sz="1400" dirty="0" err="1"/>
              <a:t>LandCover</a:t>
            </a:r>
            <a:r>
              <a:rPr lang="en-US" sz="1400" dirty="0"/>
              <a:t>/Soy Classification Masking, take the individual years’ </a:t>
            </a:r>
            <a:r>
              <a:rPr lang="en-US" sz="1400" dirty="0" err="1"/>
              <a:t>base_soymap_year</a:t>
            </a:r>
            <a:r>
              <a:rPr lang="en-US" sz="1400" dirty="0"/>
              <a:t> assets and turn them into a single image collection called </a:t>
            </a:r>
            <a:r>
              <a:rPr lang="en-US" sz="1400" dirty="0" err="1"/>
              <a:t>base_soymaps</a:t>
            </a:r>
            <a:r>
              <a:rPr lang="en-US" sz="1400" dirty="0"/>
              <a:t>. </a:t>
            </a:r>
          </a:p>
          <a:p>
            <a:pPr marL="285750" indent="-285750">
              <a:buFont typeface="Arial" panose="020B0604020202020204" pitchFamily="34" charset="0"/>
              <a:buChar char="•"/>
            </a:pPr>
            <a:r>
              <a:rPr lang="en-US" sz="1400" dirty="0"/>
              <a:t>For crop timing map:</a:t>
            </a:r>
          </a:p>
          <a:p>
            <a:pPr marL="742950" lvl="1" indent="-285750">
              <a:buFont typeface="Arial" panose="020B0604020202020204" pitchFamily="34" charset="0"/>
              <a:buChar char="•"/>
            </a:pPr>
            <a:r>
              <a:rPr lang="en-US" sz="1400" dirty="0"/>
              <a:t>GEE file </a:t>
            </a:r>
            <a:r>
              <a:rPr lang="en-US" sz="1400" dirty="0" err="1"/>
              <a:t>Timeseries_Analysis_Modis</a:t>
            </a:r>
            <a:r>
              <a:rPr lang="en-US" sz="1400" dirty="0"/>
              <a:t>/Timeseries Analysis v10 (difference from v9: for 2018, exports unmasked crop timing estimates, i.e. there’s an estimate for every pixel in Brazil. For 2003 to 2017, exports crop timing estimates masked by </a:t>
            </a:r>
            <a:r>
              <a:rPr lang="en-US" sz="1400" dirty="0" err="1"/>
              <a:t>mapbiomas</a:t>
            </a:r>
            <a:r>
              <a:rPr lang="en-US" sz="1400" dirty="0"/>
              <a:t> 3 </a:t>
            </a:r>
            <a:r>
              <a:rPr lang="en-US" sz="1400" dirty="0" err="1"/>
              <a:t>agri</a:t>
            </a:r>
            <a:r>
              <a:rPr lang="en-US" sz="1400" dirty="0"/>
              <a:t>, class 19)</a:t>
            </a:r>
          </a:p>
          <a:p>
            <a:pPr marL="285750"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1833128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649EAA8-2FB0-44C5-AB91-F12AFCC6F4E1}"/>
              </a:ext>
            </a:extLst>
          </p:cNvPr>
          <p:cNvSpPr/>
          <p:nvPr/>
        </p:nvSpPr>
        <p:spPr>
          <a:xfrm>
            <a:off x="0" y="0"/>
            <a:ext cx="9425144" cy="523220"/>
          </a:xfrm>
          <a:prstGeom prst="rect">
            <a:avLst/>
          </a:prstGeom>
        </p:spPr>
        <p:txBody>
          <a:bodyPr wrap="none">
            <a:spAutoFit/>
          </a:bodyPr>
          <a:lstStyle/>
          <a:p>
            <a:r>
              <a:rPr lang="en-US" sz="1400" dirty="0"/>
              <a:t>In trying to pool different years’ worth of training data to train a single classifier, get different sets of training bands/properties.</a:t>
            </a:r>
          </a:p>
          <a:p>
            <a:r>
              <a:rPr lang="en-US" sz="1400" dirty="0"/>
              <a:t>This table is to figure out which years a different from the others</a:t>
            </a:r>
          </a:p>
        </p:txBody>
      </p:sp>
      <p:sp>
        <p:nvSpPr>
          <p:cNvPr id="4" name="Rectangle 3">
            <a:extLst>
              <a:ext uri="{FF2B5EF4-FFF2-40B4-BE49-F238E27FC236}">
                <a16:creationId xmlns:a16="http://schemas.microsoft.com/office/drawing/2014/main" id="{6153F67E-53CC-471C-8DFF-47BF91653AD6}"/>
              </a:ext>
            </a:extLst>
          </p:cNvPr>
          <p:cNvSpPr/>
          <p:nvPr/>
        </p:nvSpPr>
        <p:spPr>
          <a:xfrm>
            <a:off x="8835119" y="6550223"/>
            <a:ext cx="3356881" cy="307777"/>
          </a:xfrm>
          <a:prstGeom prst="rect">
            <a:avLst/>
          </a:prstGeom>
        </p:spPr>
        <p:txBody>
          <a:bodyPr wrap="none">
            <a:spAutoFit/>
          </a:bodyPr>
          <a:lstStyle/>
          <a:p>
            <a:r>
              <a:rPr lang="en-US" sz="1400" dirty="0"/>
              <a:t>GEE file </a:t>
            </a:r>
            <a:r>
              <a:rPr lang="en-US" sz="1400" dirty="0" err="1"/>
              <a:t>LandCover</a:t>
            </a:r>
            <a:r>
              <a:rPr lang="en-US" sz="1400" dirty="0"/>
              <a:t>/Soy Classification Trial 1</a:t>
            </a:r>
          </a:p>
        </p:txBody>
      </p:sp>
      <p:graphicFrame>
        <p:nvGraphicFramePr>
          <p:cNvPr id="5" name="Table 4">
            <a:extLst>
              <a:ext uri="{FF2B5EF4-FFF2-40B4-BE49-F238E27FC236}">
                <a16:creationId xmlns:a16="http://schemas.microsoft.com/office/drawing/2014/main" id="{7A9015AC-65A6-49E0-8889-8E9351947A4F}"/>
              </a:ext>
            </a:extLst>
          </p:cNvPr>
          <p:cNvGraphicFramePr>
            <a:graphicFrameLocks noGrp="1"/>
          </p:cNvGraphicFramePr>
          <p:nvPr>
            <p:extLst>
              <p:ext uri="{D42A27DB-BD31-4B8C-83A1-F6EECF244321}">
                <p14:modId xmlns:p14="http://schemas.microsoft.com/office/powerpoint/2010/main" val="2483493079"/>
              </p:ext>
            </p:extLst>
          </p:nvPr>
        </p:nvGraphicFramePr>
        <p:xfrm>
          <a:off x="162928" y="523220"/>
          <a:ext cx="7595332" cy="6294120"/>
        </p:xfrm>
        <a:graphic>
          <a:graphicData uri="http://schemas.openxmlformats.org/drawingml/2006/table">
            <a:tbl>
              <a:tblPr firstRow="1" bandRow="1">
                <a:tableStyleId>{5C22544A-7EE6-4342-B048-85BDC9FD1C3A}</a:tableStyleId>
              </a:tblPr>
              <a:tblGrid>
                <a:gridCol w="930582">
                  <a:extLst>
                    <a:ext uri="{9D8B030D-6E8A-4147-A177-3AD203B41FA5}">
                      <a16:colId xmlns:a16="http://schemas.microsoft.com/office/drawing/2014/main" val="2434527037"/>
                    </a:ext>
                  </a:extLst>
                </a:gridCol>
                <a:gridCol w="1319752">
                  <a:extLst>
                    <a:ext uri="{9D8B030D-6E8A-4147-A177-3AD203B41FA5}">
                      <a16:colId xmlns:a16="http://schemas.microsoft.com/office/drawing/2014/main" val="1379186228"/>
                    </a:ext>
                  </a:extLst>
                </a:gridCol>
                <a:gridCol w="1357460">
                  <a:extLst>
                    <a:ext uri="{9D8B030D-6E8A-4147-A177-3AD203B41FA5}">
                      <a16:colId xmlns:a16="http://schemas.microsoft.com/office/drawing/2014/main" val="483761110"/>
                    </a:ext>
                  </a:extLst>
                </a:gridCol>
                <a:gridCol w="1989056">
                  <a:extLst>
                    <a:ext uri="{9D8B030D-6E8A-4147-A177-3AD203B41FA5}">
                      <a16:colId xmlns:a16="http://schemas.microsoft.com/office/drawing/2014/main" val="865177016"/>
                    </a:ext>
                  </a:extLst>
                </a:gridCol>
                <a:gridCol w="1998482">
                  <a:extLst>
                    <a:ext uri="{9D8B030D-6E8A-4147-A177-3AD203B41FA5}">
                      <a16:colId xmlns:a16="http://schemas.microsoft.com/office/drawing/2014/main" val="1813395978"/>
                    </a:ext>
                  </a:extLst>
                </a:gridCol>
              </a:tblGrid>
              <a:tr h="370840">
                <a:tc>
                  <a:txBody>
                    <a:bodyPr/>
                    <a:lstStyle/>
                    <a:p>
                      <a:pPr algn="ctr"/>
                      <a:r>
                        <a:rPr lang="en-US" sz="1400" dirty="0"/>
                        <a:t>Year</a:t>
                      </a:r>
                    </a:p>
                  </a:txBody>
                  <a:tcPr/>
                </a:tc>
                <a:tc>
                  <a:txBody>
                    <a:bodyPr/>
                    <a:lstStyle/>
                    <a:p>
                      <a:pPr algn="ctr"/>
                      <a:r>
                        <a:rPr lang="en-US" sz="1400" dirty="0"/>
                        <a:t>Max # properties</a:t>
                      </a:r>
                    </a:p>
                  </a:txBody>
                  <a:tcPr/>
                </a:tc>
                <a:tc>
                  <a:txBody>
                    <a:bodyPr/>
                    <a:lstStyle/>
                    <a:p>
                      <a:pPr algn="ctr"/>
                      <a:r>
                        <a:rPr lang="en-US" sz="1400" dirty="0"/>
                        <a:t>Min # properties</a:t>
                      </a:r>
                    </a:p>
                  </a:txBody>
                  <a:tcPr/>
                </a:tc>
                <a:tc>
                  <a:txBody>
                    <a:bodyPr/>
                    <a:lstStyle/>
                    <a:p>
                      <a:pPr algn="ctr"/>
                      <a:r>
                        <a:rPr lang="en-US" sz="1400" dirty="0"/>
                        <a:t># training points before filtering for # props = 295</a:t>
                      </a:r>
                    </a:p>
                  </a:txBody>
                  <a:tcPr/>
                </a:tc>
                <a:tc>
                  <a:txBody>
                    <a:bodyPr/>
                    <a:lstStyle/>
                    <a:p>
                      <a:pPr algn="ctr"/>
                      <a:r>
                        <a:rPr lang="en-US" sz="1400" dirty="0"/>
                        <a:t># training points after filtering for # props = 295</a:t>
                      </a:r>
                    </a:p>
                  </a:txBody>
                  <a:tcPr/>
                </a:tc>
                <a:extLst>
                  <a:ext uri="{0D108BD9-81ED-4DB2-BD59-A6C34878D82A}">
                    <a16:rowId xmlns:a16="http://schemas.microsoft.com/office/drawing/2014/main" val="3512693988"/>
                  </a:ext>
                </a:extLst>
              </a:tr>
              <a:tr h="370840">
                <a:tc>
                  <a:txBody>
                    <a:bodyPr/>
                    <a:lstStyle/>
                    <a:p>
                      <a:pPr algn="ctr"/>
                      <a:r>
                        <a:rPr lang="en-US" sz="1400" dirty="0"/>
                        <a:t>2003</a:t>
                      </a:r>
                    </a:p>
                  </a:txBody>
                  <a:tcPr/>
                </a:tc>
                <a:tc>
                  <a:txBody>
                    <a:bodyPr/>
                    <a:lstStyle/>
                    <a:p>
                      <a:pPr algn="ctr"/>
                      <a:r>
                        <a:rPr lang="en-US" sz="1400" dirty="0"/>
                        <a:t>294</a:t>
                      </a:r>
                    </a:p>
                  </a:txBody>
                  <a:tcPr/>
                </a:tc>
                <a:tc>
                  <a:txBody>
                    <a:bodyPr/>
                    <a:lstStyle/>
                    <a:p>
                      <a:pPr algn="ctr"/>
                      <a:r>
                        <a:rPr lang="en-US" sz="1400" dirty="0"/>
                        <a:t>294</a:t>
                      </a:r>
                    </a:p>
                  </a:txBody>
                  <a:tcPr/>
                </a:tc>
                <a:tc>
                  <a:txBody>
                    <a:bodyPr/>
                    <a:lstStyle/>
                    <a:p>
                      <a:pPr algn="ctr"/>
                      <a:r>
                        <a:rPr lang="en-US" sz="1400" dirty="0"/>
                        <a:t>1223</a:t>
                      </a:r>
                    </a:p>
                  </a:txBody>
                  <a:tcPr/>
                </a:tc>
                <a:tc>
                  <a:txBody>
                    <a:bodyPr/>
                    <a:lstStyle/>
                    <a:p>
                      <a:pPr algn="ctr"/>
                      <a:r>
                        <a:rPr lang="en-US" sz="1400" dirty="0"/>
                        <a:t>0</a:t>
                      </a:r>
                    </a:p>
                  </a:txBody>
                  <a:tcPr/>
                </a:tc>
                <a:extLst>
                  <a:ext uri="{0D108BD9-81ED-4DB2-BD59-A6C34878D82A}">
                    <a16:rowId xmlns:a16="http://schemas.microsoft.com/office/drawing/2014/main" val="233073272"/>
                  </a:ext>
                </a:extLst>
              </a:tr>
              <a:tr h="370840">
                <a:tc>
                  <a:txBody>
                    <a:bodyPr/>
                    <a:lstStyle/>
                    <a:p>
                      <a:pPr algn="ctr"/>
                      <a:r>
                        <a:rPr lang="en-US" sz="1400" dirty="0"/>
                        <a:t>2004</a:t>
                      </a:r>
                    </a:p>
                  </a:txBody>
                  <a:tcPr/>
                </a:tc>
                <a:tc>
                  <a:txBody>
                    <a:bodyPr/>
                    <a:lstStyle/>
                    <a:p>
                      <a:pPr algn="ctr"/>
                      <a:r>
                        <a:rPr lang="en-US" sz="1400" dirty="0"/>
                        <a:t>295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295</a:t>
                      </a:r>
                    </a:p>
                  </a:txBody>
                  <a:tcPr/>
                </a:tc>
                <a:tc>
                  <a:txBody>
                    <a:bodyPr/>
                    <a:lstStyle/>
                    <a:p>
                      <a:pPr algn="ctr"/>
                      <a:r>
                        <a:rPr lang="en-US" sz="1400" dirty="0"/>
                        <a:t>1223</a:t>
                      </a:r>
                    </a:p>
                  </a:txBody>
                  <a:tcPr/>
                </a:tc>
                <a:tc>
                  <a:txBody>
                    <a:bodyPr/>
                    <a:lstStyle/>
                    <a:p>
                      <a:pPr algn="ctr"/>
                      <a:r>
                        <a:rPr lang="en-US" sz="1400" dirty="0"/>
                        <a:t>0</a:t>
                      </a:r>
                    </a:p>
                  </a:txBody>
                  <a:tcPr/>
                </a:tc>
                <a:extLst>
                  <a:ext uri="{0D108BD9-81ED-4DB2-BD59-A6C34878D82A}">
                    <a16:rowId xmlns:a16="http://schemas.microsoft.com/office/drawing/2014/main" val="2696096593"/>
                  </a:ext>
                </a:extLst>
              </a:tr>
              <a:tr h="370840">
                <a:tc>
                  <a:txBody>
                    <a:bodyPr/>
                    <a:lstStyle/>
                    <a:p>
                      <a:pPr algn="ctr"/>
                      <a:r>
                        <a:rPr lang="en-US" sz="1400" dirty="0"/>
                        <a:t>2005</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1266</a:t>
                      </a:r>
                    </a:p>
                  </a:txBody>
                  <a:tcPr/>
                </a:tc>
                <a:tc>
                  <a:txBody>
                    <a:bodyPr/>
                    <a:lstStyle/>
                    <a:p>
                      <a:pPr algn="ctr"/>
                      <a:r>
                        <a:rPr lang="en-US" sz="1400" dirty="0"/>
                        <a:t>1266</a:t>
                      </a:r>
                    </a:p>
                  </a:txBody>
                  <a:tcPr/>
                </a:tc>
                <a:extLst>
                  <a:ext uri="{0D108BD9-81ED-4DB2-BD59-A6C34878D82A}">
                    <a16:rowId xmlns:a16="http://schemas.microsoft.com/office/drawing/2014/main" val="935846114"/>
                  </a:ext>
                </a:extLst>
              </a:tr>
              <a:tr h="370840">
                <a:tc>
                  <a:txBody>
                    <a:bodyPr/>
                    <a:lstStyle/>
                    <a:p>
                      <a:pPr algn="ctr"/>
                      <a:r>
                        <a:rPr lang="en-US" sz="1400" dirty="0"/>
                        <a:t>2006</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1316</a:t>
                      </a:r>
                    </a:p>
                  </a:txBody>
                  <a:tcPr/>
                </a:tc>
                <a:tc>
                  <a:txBody>
                    <a:bodyPr/>
                    <a:lstStyle/>
                    <a:p>
                      <a:pPr algn="ctr"/>
                      <a:r>
                        <a:rPr lang="en-US" sz="1400" dirty="0"/>
                        <a:t>1316</a:t>
                      </a:r>
                    </a:p>
                  </a:txBody>
                  <a:tcPr/>
                </a:tc>
                <a:extLst>
                  <a:ext uri="{0D108BD9-81ED-4DB2-BD59-A6C34878D82A}">
                    <a16:rowId xmlns:a16="http://schemas.microsoft.com/office/drawing/2014/main" val="2512858993"/>
                  </a:ext>
                </a:extLst>
              </a:tr>
              <a:tr h="370840">
                <a:tc>
                  <a:txBody>
                    <a:bodyPr/>
                    <a:lstStyle/>
                    <a:p>
                      <a:pPr algn="ctr"/>
                      <a:r>
                        <a:rPr lang="en-US" sz="1400" dirty="0"/>
                        <a:t>2007</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1388</a:t>
                      </a:r>
                    </a:p>
                  </a:txBody>
                  <a:tcPr/>
                </a:tc>
                <a:tc>
                  <a:txBody>
                    <a:bodyPr/>
                    <a:lstStyle/>
                    <a:p>
                      <a:pPr algn="ctr"/>
                      <a:r>
                        <a:rPr lang="en-US" sz="1400" dirty="0"/>
                        <a:t>1388</a:t>
                      </a:r>
                    </a:p>
                  </a:txBody>
                  <a:tcPr/>
                </a:tc>
                <a:extLst>
                  <a:ext uri="{0D108BD9-81ED-4DB2-BD59-A6C34878D82A}">
                    <a16:rowId xmlns:a16="http://schemas.microsoft.com/office/drawing/2014/main" val="404444631"/>
                  </a:ext>
                </a:extLst>
              </a:tr>
              <a:tr h="370840">
                <a:tc>
                  <a:txBody>
                    <a:bodyPr/>
                    <a:lstStyle/>
                    <a:p>
                      <a:pPr algn="ctr"/>
                      <a:r>
                        <a:rPr lang="en-US" sz="1400" dirty="0"/>
                        <a:t>2008</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1415</a:t>
                      </a:r>
                    </a:p>
                  </a:txBody>
                  <a:tcPr/>
                </a:tc>
                <a:tc>
                  <a:txBody>
                    <a:bodyPr/>
                    <a:lstStyle/>
                    <a:p>
                      <a:pPr algn="ctr"/>
                      <a:r>
                        <a:rPr lang="en-US" sz="1400" dirty="0"/>
                        <a:t>1415</a:t>
                      </a:r>
                    </a:p>
                  </a:txBody>
                  <a:tcPr/>
                </a:tc>
                <a:extLst>
                  <a:ext uri="{0D108BD9-81ED-4DB2-BD59-A6C34878D82A}">
                    <a16:rowId xmlns:a16="http://schemas.microsoft.com/office/drawing/2014/main" val="2455848887"/>
                  </a:ext>
                </a:extLst>
              </a:tr>
              <a:tr h="370840">
                <a:tc>
                  <a:txBody>
                    <a:bodyPr/>
                    <a:lstStyle/>
                    <a:p>
                      <a:pPr algn="ctr"/>
                      <a:r>
                        <a:rPr lang="en-US" sz="1400" dirty="0"/>
                        <a:t>2009</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1449</a:t>
                      </a:r>
                    </a:p>
                  </a:txBody>
                  <a:tcPr/>
                </a:tc>
                <a:tc>
                  <a:txBody>
                    <a:bodyPr/>
                    <a:lstStyle/>
                    <a:p>
                      <a:pPr algn="ctr"/>
                      <a:r>
                        <a:rPr lang="en-US" sz="1400" dirty="0"/>
                        <a:t>1449</a:t>
                      </a:r>
                    </a:p>
                  </a:txBody>
                  <a:tcPr/>
                </a:tc>
                <a:extLst>
                  <a:ext uri="{0D108BD9-81ED-4DB2-BD59-A6C34878D82A}">
                    <a16:rowId xmlns:a16="http://schemas.microsoft.com/office/drawing/2014/main" val="3269783277"/>
                  </a:ext>
                </a:extLst>
              </a:tr>
              <a:tr h="370840">
                <a:tc>
                  <a:txBody>
                    <a:bodyPr/>
                    <a:lstStyle/>
                    <a:p>
                      <a:pPr algn="ctr"/>
                      <a:r>
                        <a:rPr lang="en-US" sz="1400" dirty="0"/>
                        <a:t>2010</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1436</a:t>
                      </a:r>
                    </a:p>
                  </a:txBody>
                  <a:tcPr/>
                </a:tc>
                <a:tc>
                  <a:txBody>
                    <a:bodyPr/>
                    <a:lstStyle/>
                    <a:p>
                      <a:pPr algn="ctr"/>
                      <a:r>
                        <a:rPr lang="en-US" sz="1400" dirty="0"/>
                        <a:t>1436</a:t>
                      </a:r>
                    </a:p>
                  </a:txBody>
                  <a:tcPr/>
                </a:tc>
                <a:extLst>
                  <a:ext uri="{0D108BD9-81ED-4DB2-BD59-A6C34878D82A}">
                    <a16:rowId xmlns:a16="http://schemas.microsoft.com/office/drawing/2014/main" val="459150231"/>
                  </a:ext>
                </a:extLst>
              </a:tr>
              <a:tr h="370840">
                <a:tc>
                  <a:txBody>
                    <a:bodyPr/>
                    <a:lstStyle/>
                    <a:p>
                      <a:pPr algn="ctr"/>
                      <a:r>
                        <a:rPr lang="en-US" sz="1400" dirty="0"/>
                        <a:t>2011</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1439</a:t>
                      </a:r>
                    </a:p>
                  </a:txBody>
                  <a:tcPr/>
                </a:tc>
                <a:tc>
                  <a:txBody>
                    <a:bodyPr/>
                    <a:lstStyle/>
                    <a:p>
                      <a:pPr algn="ctr"/>
                      <a:r>
                        <a:rPr lang="en-US" sz="1400" dirty="0"/>
                        <a:t>1439</a:t>
                      </a:r>
                    </a:p>
                  </a:txBody>
                  <a:tcPr/>
                </a:tc>
                <a:extLst>
                  <a:ext uri="{0D108BD9-81ED-4DB2-BD59-A6C34878D82A}">
                    <a16:rowId xmlns:a16="http://schemas.microsoft.com/office/drawing/2014/main" val="3912432320"/>
                  </a:ext>
                </a:extLst>
              </a:tr>
              <a:tr h="370840">
                <a:tc>
                  <a:txBody>
                    <a:bodyPr/>
                    <a:lstStyle/>
                    <a:p>
                      <a:pPr algn="ctr"/>
                      <a:r>
                        <a:rPr lang="en-US" sz="1400" dirty="0"/>
                        <a:t>2012</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1449</a:t>
                      </a:r>
                    </a:p>
                  </a:txBody>
                  <a:tcPr/>
                </a:tc>
                <a:tc>
                  <a:txBody>
                    <a:bodyPr/>
                    <a:lstStyle/>
                    <a:p>
                      <a:pPr algn="ctr"/>
                      <a:r>
                        <a:rPr lang="en-US" sz="1400" dirty="0"/>
                        <a:t>1449</a:t>
                      </a:r>
                    </a:p>
                  </a:txBody>
                  <a:tcPr/>
                </a:tc>
                <a:extLst>
                  <a:ext uri="{0D108BD9-81ED-4DB2-BD59-A6C34878D82A}">
                    <a16:rowId xmlns:a16="http://schemas.microsoft.com/office/drawing/2014/main" val="2193689686"/>
                  </a:ext>
                </a:extLst>
              </a:tr>
              <a:tr h="370840">
                <a:tc>
                  <a:txBody>
                    <a:bodyPr/>
                    <a:lstStyle/>
                    <a:p>
                      <a:pPr algn="ctr"/>
                      <a:r>
                        <a:rPr lang="en-US" sz="1400" dirty="0"/>
                        <a:t>2013</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1521</a:t>
                      </a:r>
                    </a:p>
                  </a:txBody>
                  <a:tcPr/>
                </a:tc>
                <a:tc>
                  <a:txBody>
                    <a:bodyPr/>
                    <a:lstStyle/>
                    <a:p>
                      <a:pPr algn="ctr"/>
                      <a:r>
                        <a:rPr lang="en-US" sz="1400" dirty="0"/>
                        <a:t>1521</a:t>
                      </a:r>
                    </a:p>
                  </a:txBody>
                  <a:tcPr/>
                </a:tc>
                <a:extLst>
                  <a:ext uri="{0D108BD9-81ED-4DB2-BD59-A6C34878D82A}">
                    <a16:rowId xmlns:a16="http://schemas.microsoft.com/office/drawing/2014/main" val="1321120267"/>
                  </a:ext>
                </a:extLst>
              </a:tr>
              <a:tr h="370840">
                <a:tc>
                  <a:txBody>
                    <a:bodyPr/>
                    <a:lstStyle/>
                    <a:p>
                      <a:pPr algn="ctr"/>
                      <a:r>
                        <a:rPr lang="en-US" sz="1400" dirty="0"/>
                        <a:t>2014</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1520</a:t>
                      </a:r>
                    </a:p>
                  </a:txBody>
                  <a:tcPr/>
                </a:tc>
                <a:tc>
                  <a:txBody>
                    <a:bodyPr/>
                    <a:lstStyle/>
                    <a:p>
                      <a:pPr algn="ctr"/>
                      <a:r>
                        <a:rPr lang="en-US" sz="1400" dirty="0"/>
                        <a:t>1520</a:t>
                      </a:r>
                    </a:p>
                  </a:txBody>
                  <a:tcPr/>
                </a:tc>
                <a:extLst>
                  <a:ext uri="{0D108BD9-81ED-4DB2-BD59-A6C34878D82A}">
                    <a16:rowId xmlns:a16="http://schemas.microsoft.com/office/drawing/2014/main" val="3206013333"/>
                  </a:ext>
                </a:extLst>
              </a:tr>
              <a:tr h="370840">
                <a:tc>
                  <a:txBody>
                    <a:bodyPr/>
                    <a:lstStyle/>
                    <a:p>
                      <a:pPr algn="ctr"/>
                      <a:r>
                        <a:rPr lang="en-US" sz="1400" dirty="0"/>
                        <a:t>2015</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1543</a:t>
                      </a:r>
                    </a:p>
                  </a:txBody>
                  <a:tcPr/>
                </a:tc>
                <a:tc>
                  <a:txBody>
                    <a:bodyPr/>
                    <a:lstStyle/>
                    <a:p>
                      <a:pPr algn="ctr"/>
                      <a:r>
                        <a:rPr lang="en-US" sz="1400" dirty="0"/>
                        <a:t>1543</a:t>
                      </a:r>
                    </a:p>
                  </a:txBody>
                  <a:tcPr/>
                </a:tc>
                <a:extLst>
                  <a:ext uri="{0D108BD9-81ED-4DB2-BD59-A6C34878D82A}">
                    <a16:rowId xmlns:a16="http://schemas.microsoft.com/office/drawing/2014/main" val="3103847298"/>
                  </a:ext>
                </a:extLst>
              </a:tr>
              <a:tr h="370840">
                <a:tc>
                  <a:txBody>
                    <a:bodyPr/>
                    <a:lstStyle/>
                    <a:p>
                      <a:pPr algn="ctr"/>
                      <a:r>
                        <a:rPr lang="en-US" sz="1400" dirty="0"/>
                        <a:t>2016</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1564</a:t>
                      </a:r>
                    </a:p>
                  </a:txBody>
                  <a:tcPr/>
                </a:tc>
                <a:tc>
                  <a:txBody>
                    <a:bodyPr/>
                    <a:lstStyle/>
                    <a:p>
                      <a:pPr algn="ctr"/>
                      <a:r>
                        <a:rPr lang="en-US" sz="1400" dirty="0"/>
                        <a:t>1564</a:t>
                      </a:r>
                    </a:p>
                  </a:txBody>
                  <a:tcPr/>
                </a:tc>
                <a:extLst>
                  <a:ext uri="{0D108BD9-81ED-4DB2-BD59-A6C34878D82A}">
                    <a16:rowId xmlns:a16="http://schemas.microsoft.com/office/drawing/2014/main" val="1752907753"/>
                  </a:ext>
                </a:extLst>
              </a:tr>
              <a:tr h="370840">
                <a:tc>
                  <a:txBody>
                    <a:bodyPr/>
                    <a:lstStyle/>
                    <a:p>
                      <a:pPr algn="ctr"/>
                      <a:r>
                        <a:rPr lang="en-US" sz="1400" dirty="0"/>
                        <a:t>2017</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1565</a:t>
                      </a:r>
                    </a:p>
                  </a:txBody>
                  <a:tcPr/>
                </a:tc>
                <a:tc>
                  <a:txBody>
                    <a:bodyPr/>
                    <a:lstStyle/>
                    <a:p>
                      <a:pPr algn="ctr"/>
                      <a:r>
                        <a:rPr lang="en-US" sz="1400" dirty="0"/>
                        <a:t>1565</a:t>
                      </a:r>
                    </a:p>
                  </a:txBody>
                  <a:tcPr/>
                </a:tc>
                <a:extLst>
                  <a:ext uri="{0D108BD9-81ED-4DB2-BD59-A6C34878D82A}">
                    <a16:rowId xmlns:a16="http://schemas.microsoft.com/office/drawing/2014/main" val="3831464592"/>
                  </a:ext>
                </a:extLst>
              </a:tr>
            </a:tbl>
          </a:graphicData>
        </a:graphic>
      </p:graphicFrame>
      <p:sp>
        <p:nvSpPr>
          <p:cNvPr id="6" name="Rectangle 5">
            <a:extLst>
              <a:ext uri="{FF2B5EF4-FFF2-40B4-BE49-F238E27FC236}">
                <a16:creationId xmlns:a16="http://schemas.microsoft.com/office/drawing/2014/main" id="{5D044691-D109-47CE-A260-527C2674417A}"/>
              </a:ext>
            </a:extLst>
          </p:cNvPr>
          <p:cNvSpPr/>
          <p:nvPr/>
        </p:nvSpPr>
        <p:spPr>
          <a:xfrm>
            <a:off x="7921188" y="765143"/>
            <a:ext cx="4107884" cy="954107"/>
          </a:xfrm>
          <a:prstGeom prst="rect">
            <a:avLst/>
          </a:prstGeom>
        </p:spPr>
        <p:txBody>
          <a:bodyPr wrap="square">
            <a:spAutoFit/>
          </a:bodyPr>
          <a:lstStyle/>
          <a:p>
            <a:r>
              <a:rPr lang="en-US" sz="1400" dirty="0"/>
              <a:t>2003 seems to have less data than the later years, so train a classifier for 2003 and apply it to 2003 alone; then train another classifier for 2004-2017 pooled and apply it to 2004 - 2018</a:t>
            </a:r>
          </a:p>
        </p:txBody>
      </p:sp>
    </p:spTree>
    <p:extLst>
      <p:ext uri="{BB962C8B-B14F-4D97-AF65-F5344CB8AC3E}">
        <p14:creationId xmlns:p14="http://schemas.microsoft.com/office/powerpoint/2010/main" val="3356971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E28C15-DB2D-4364-9FBA-FEB5BA0357FB}"/>
              </a:ext>
            </a:extLst>
          </p:cNvPr>
          <p:cNvSpPr txBox="1"/>
          <p:nvPr/>
        </p:nvSpPr>
        <p:spPr>
          <a:xfrm>
            <a:off x="2207371" y="2629234"/>
            <a:ext cx="7777257" cy="461665"/>
          </a:xfrm>
          <a:prstGeom prst="rect">
            <a:avLst/>
          </a:prstGeom>
          <a:noFill/>
        </p:spPr>
        <p:txBody>
          <a:bodyPr wrap="none" rtlCol="0">
            <a:spAutoFit/>
          </a:bodyPr>
          <a:lstStyle/>
          <a:p>
            <a:r>
              <a:rPr lang="en-US" sz="2400" dirty="0"/>
              <a:t>Additional ground reference data for land cover classification</a:t>
            </a:r>
          </a:p>
        </p:txBody>
      </p:sp>
    </p:spTree>
    <p:extLst>
      <p:ext uri="{BB962C8B-B14F-4D97-AF65-F5344CB8AC3E}">
        <p14:creationId xmlns:p14="http://schemas.microsoft.com/office/powerpoint/2010/main" val="1447000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36A3DDD-8EC0-432A-BF68-B90CDCFBFDA3}"/>
              </a:ext>
            </a:extLst>
          </p:cNvPr>
          <p:cNvGraphicFramePr>
            <a:graphicFrameLocks noGrp="1"/>
          </p:cNvGraphicFramePr>
          <p:nvPr>
            <p:extLst>
              <p:ext uri="{D42A27DB-BD31-4B8C-83A1-F6EECF244321}">
                <p14:modId xmlns:p14="http://schemas.microsoft.com/office/powerpoint/2010/main" val="593154302"/>
              </p:ext>
            </p:extLst>
          </p:nvPr>
        </p:nvGraphicFramePr>
        <p:xfrm>
          <a:off x="122548" y="719666"/>
          <a:ext cx="11924907" cy="4719320"/>
        </p:xfrm>
        <a:graphic>
          <a:graphicData uri="http://schemas.openxmlformats.org/drawingml/2006/table">
            <a:tbl>
              <a:tblPr firstRow="1" bandRow="1">
                <a:tableStyleId>{5C22544A-7EE6-4342-B048-85BDC9FD1C3A}</a:tableStyleId>
              </a:tblPr>
              <a:tblGrid>
                <a:gridCol w="3974969">
                  <a:extLst>
                    <a:ext uri="{9D8B030D-6E8A-4147-A177-3AD203B41FA5}">
                      <a16:colId xmlns:a16="http://schemas.microsoft.com/office/drawing/2014/main" val="4289855874"/>
                    </a:ext>
                  </a:extLst>
                </a:gridCol>
                <a:gridCol w="3974969">
                  <a:extLst>
                    <a:ext uri="{9D8B030D-6E8A-4147-A177-3AD203B41FA5}">
                      <a16:colId xmlns:a16="http://schemas.microsoft.com/office/drawing/2014/main" val="2696804520"/>
                    </a:ext>
                  </a:extLst>
                </a:gridCol>
                <a:gridCol w="3974969">
                  <a:extLst>
                    <a:ext uri="{9D8B030D-6E8A-4147-A177-3AD203B41FA5}">
                      <a16:colId xmlns:a16="http://schemas.microsoft.com/office/drawing/2014/main" val="3963124334"/>
                    </a:ext>
                  </a:extLst>
                </a:gridCol>
              </a:tblGrid>
              <a:tr h="370840">
                <a:tc>
                  <a:txBody>
                    <a:bodyPr/>
                    <a:lstStyle/>
                    <a:p>
                      <a:endParaRPr lang="en-US" dirty="0"/>
                    </a:p>
                  </a:txBody>
                  <a:tcPr/>
                </a:tc>
                <a:tc>
                  <a:txBody>
                    <a:bodyPr/>
                    <a:lstStyle/>
                    <a:p>
                      <a:r>
                        <a:rPr lang="en-US" dirty="0"/>
                        <a:t>PLOS MT</a:t>
                      </a:r>
                    </a:p>
                  </a:txBody>
                  <a:tcPr/>
                </a:tc>
                <a:tc>
                  <a:txBody>
                    <a:bodyPr/>
                    <a:lstStyle/>
                    <a:p>
                      <a:r>
                        <a:rPr lang="en-US" dirty="0"/>
                        <a:t>Soy_pts_agsat_1</a:t>
                      </a:r>
                    </a:p>
                  </a:txBody>
                  <a:tcPr/>
                </a:tc>
                <a:extLst>
                  <a:ext uri="{0D108BD9-81ED-4DB2-BD59-A6C34878D82A}">
                    <a16:rowId xmlns:a16="http://schemas.microsoft.com/office/drawing/2014/main" val="3239323884"/>
                  </a:ext>
                </a:extLst>
              </a:tr>
              <a:tr h="370840">
                <a:tc>
                  <a:txBody>
                    <a:bodyPr/>
                    <a:lstStyle/>
                    <a:p>
                      <a:r>
                        <a:rPr lang="en-US" dirty="0"/>
                        <a:t>Description</a:t>
                      </a:r>
                    </a:p>
                  </a:txBody>
                  <a:tcPr/>
                </a:tc>
                <a:tc>
                  <a:txBody>
                    <a:bodyPr/>
                    <a:lstStyle/>
                    <a:p>
                      <a:r>
                        <a:rPr lang="en-US" dirty="0"/>
                        <a:t>Only in Mato Grosso (is the ‘new one’)</a:t>
                      </a:r>
                    </a:p>
                  </a:txBody>
                  <a:tcPr/>
                </a:tc>
                <a:tc>
                  <a:txBody>
                    <a:bodyPr/>
                    <a:lstStyle/>
                    <a:p>
                      <a:r>
                        <a:rPr lang="en-US" dirty="0"/>
                        <a:t>Only in Mato Grosso</a:t>
                      </a:r>
                    </a:p>
                  </a:txBody>
                  <a:tcPr/>
                </a:tc>
                <a:extLst>
                  <a:ext uri="{0D108BD9-81ED-4DB2-BD59-A6C34878D82A}">
                    <a16:rowId xmlns:a16="http://schemas.microsoft.com/office/drawing/2014/main" val="1807413295"/>
                  </a:ext>
                </a:extLst>
              </a:tr>
              <a:tr h="370840">
                <a:tc>
                  <a:txBody>
                    <a:bodyPr/>
                    <a:lstStyle/>
                    <a:p>
                      <a:r>
                        <a:rPr lang="en-US" dirty="0"/>
                        <a:t>GEE asset id</a:t>
                      </a:r>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minghuiz</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LandUse</a:t>
                      </a:r>
                      <a:r>
                        <a:rPr lang="en-US" sz="1800" b="0" i="0" kern="1200" dirty="0">
                          <a:solidFill>
                            <a:schemeClr val="dk1"/>
                          </a:solidFill>
                          <a:effectLst/>
                          <a:latin typeface="+mn-lt"/>
                          <a:ea typeface="+mn-ea"/>
                          <a:cs typeface="+mn-cs"/>
                        </a:rPr>
                        <a:t>/MT_ground_reference_data_PLOS_2017</a:t>
                      </a:r>
                      <a:endParaRPr lang="en-US" dirty="0"/>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cloudymccloudface</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cohnlab</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agroserv</a:t>
                      </a:r>
                      <a:r>
                        <a:rPr lang="en-US" sz="1800" b="0" i="0" kern="1200" dirty="0">
                          <a:solidFill>
                            <a:schemeClr val="dk1"/>
                          </a:solidFill>
                          <a:effectLst/>
                          <a:latin typeface="+mn-lt"/>
                          <a:ea typeface="+mn-ea"/>
                          <a:cs typeface="+mn-cs"/>
                        </a:rPr>
                        <a:t>/soylc_train_pts_agsat_1</a:t>
                      </a:r>
                      <a:endParaRPr lang="en-US" dirty="0"/>
                    </a:p>
                  </a:txBody>
                  <a:tcPr/>
                </a:tc>
                <a:extLst>
                  <a:ext uri="{0D108BD9-81ED-4DB2-BD59-A6C34878D82A}">
                    <a16:rowId xmlns:a16="http://schemas.microsoft.com/office/drawing/2014/main" val="2865272392"/>
                  </a:ext>
                </a:extLst>
              </a:tr>
              <a:tr h="370840">
                <a:tc>
                  <a:txBody>
                    <a:bodyPr/>
                    <a:lstStyle/>
                    <a:p>
                      <a:r>
                        <a:rPr lang="en-US" dirty="0"/>
                        <a:t>Years</a:t>
                      </a:r>
                    </a:p>
                  </a:txBody>
                  <a:tcPr/>
                </a:tc>
                <a:tc>
                  <a:txBody>
                    <a:bodyPr/>
                    <a:lstStyle/>
                    <a:p>
                      <a:r>
                        <a:rPr lang="en-US" dirty="0"/>
                        <a:t>2005 – 2013</a:t>
                      </a:r>
                    </a:p>
                  </a:txBody>
                  <a:tcPr/>
                </a:tc>
                <a:tc>
                  <a:txBody>
                    <a:bodyPr/>
                    <a:lstStyle/>
                    <a:p>
                      <a:r>
                        <a:rPr lang="en-US" dirty="0"/>
                        <a:t>2003 - 2017</a:t>
                      </a:r>
                    </a:p>
                  </a:txBody>
                  <a:tcPr/>
                </a:tc>
                <a:extLst>
                  <a:ext uri="{0D108BD9-81ED-4DB2-BD59-A6C34878D82A}">
                    <a16:rowId xmlns:a16="http://schemas.microsoft.com/office/drawing/2014/main" val="1143381346"/>
                  </a:ext>
                </a:extLst>
              </a:tr>
              <a:tr h="370840">
                <a:tc>
                  <a:txBody>
                    <a:bodyPr/>
                    <a:lstStyle/>
                    <a:p>
                      <a:r>
                        <a:rPr lang="en-US" dirty="0"/>
                        <a:t>Property name</a:t>
                      </a:r>
                    </a:p>
                  </a:txBody>
                  <a:tcPr/>
                </a:tc>
                <a:tc>
                  <a:txBody>
                    <a:bodyPr/>
                    <a:lstStyle/>
                    <a:p>
                      <a:r>
                        <a:rPr lang="en-US" dirty="0" err="1"/>
                        <a:t>clsidYEAR</a:t>
                      </a:r>
                      <a:r>
                        <a:rPr lang="en-US" dirty="0"/>
                        <a:t> (YEAR = 2005 to 2013)</a:t>
                      </a:r>
                    </a:p>
                  </a:txBody>
                  <a:tcPr/>
                </a:tc>
                <a:tc>
                  <a:txBody>
                    <a:bodyPr/>
                    <a:lstStyle/>
                    <a:p>
                      <a:r>
                        <a:rPr lang="en-US" dirty="0"/>
                        <a:t>class</a:t>
                      </a:r>
                    </a:p>
                  </a:txBody>
                  <a:tcPr/>
                </a:tc>
                <a:extLst>
                  <a:ext uri="{0D108BD9-81ED-4DB2-BD59-A6C34878D82A}">
                    <a16:rowId xmlns:a16="http://schemas.microsoft.com/office/drawing/2014/main" val="2540056077"/>
                  </a:ext>
                </a:extLst>
              </a:tr>
              <a:tr h="370840">
                <a:tc>
                  <a:txBody>
                    <a:bodyPr/>
                    <a:lstStyle/>
                    <a:p>
                      <a:r>
                        <a:rPr lang="en-US" dirty="0"/>
                        <a:t>soy-single </a:t>
                      </a:r>
                    </a:p>
                  </a:txBody>
                  <a:tcPr/>
                </a:tc>
                <a:tc>
                  <a:txBody>
                    <a:bodyPr/>
                    <a:lstStyle/>
                    <a:p>
                      <a:r>
                        <a:rPr lang="en-US" dirty="0"/>
                        <a:t>2</a:t>
                      </a:r>
                    </a:p>
                  </a:txBody>
                  <a:tcPr/>
                </a:tc>
                <a:tc>
                  <a:txBody>
                    <a:bodyPr/>
                    <a:lstStyle/>
                    <a:p>
                      <a:r>
                        <a:rPr lang="en-US" dirty="0"/>
                        <a:t>0</a:t>
                      </a:r>
                    </a:p>
                  </a:txBody>
                  <a:tcPr/>
                </a:tc>
                <a:extLst>
                  <a:ext uri="{0D108BD9-81ED-4DB2-BD59-A6C34878D82A}">
                    <a16:rowId xmlns:a16="http://schemas.microsoft.com/office/drawing/2014/main" val="2056670085"/>
                  </a:ext>
                </a:extLst>
              </a:tr>
              <a:tr h="370840">
                <a:tc>
                  <a:txBody>
                    <a:bodyPr/>
                    <a:lstStyle/>
                    <a:p>
                      <a:r>
                        <a:rPr lang="en-US" dirty="0"/>
                        <a:t>Soy-double</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234548644"/>
                  </a:ext>
                </a:extLst>
              </a:tr>
              <a:tr h="370840">
                <a:tc>
                  <a:txBody>
                    <a:bodyPr/>
                    <a:lstStyle/>
                    <a:p>
                      <a:r>
                        <a:rPr lang="en-US" dirty="0"/>
                        <a:t>Agri, </a:t>
                      </a:r>
                      <a:r>
                        <a:rPr lang="en-US" dirty="0" err="1"/>
                        <a:t>nonsoy</a:t>
                      </a:r>
                      <a:endParaRPr lang="en-US" dirty="0"/>
                    </a:p>
                  </a:txBody>
                  <a:tcPr/>
                </a:tc>
                <a:tc>
                  <a:txBody>
                    <a:bodyPr/>
                    <a:lstStyle/>
                    <a:p>
                      <a:r>
                        <a:rPr lang="en-US" dirty="0"/>
                        <a:t>n/a</a:t>
                      </a:r>
                    </a:p>
                  </a:txBody>
                  <a:tcPr/>
                </a:tc>
                <a:tc>
                  <a:txBody>
                    <a:bodyPr/>
                    <a:lstStyle/>
                    <a:p>
                      <a:r>
                        <a:rPr lang="en-US" dirty="0"/>
                        <a:t>2</a:t>
                      </a:r>
                    </a:p>
                  </a:txBody>
                  <a:tcPr/>
                </a:tc>
                <a:extLst>
                  <a:ext uri="{0D108BD9-81ED-4DB2-BD59-A6C34878D82A}">
                    <a16:rowId xmlns:a16="http://schemas.microsoft.com/office/drawing/2014/main" val="1588162303"/>
                  </a:ext>
                </a:extLst>
              </a:tr>
              <a:tr h="370840">
                <a:tc>
                  <a:txBody>
                    <a:bodyPr/>
                    <a:lstStyle/>
                    <a:p>
                      <a:r>
                        <a:rPr lang="en-US" dirty="0"/>
                        <a:t>Cotton</a:t>
                      </a:r>
                    </a:p>
                  </a:txBody>
                  <a:tcPr/>
                </a:tc>
                <a:tc>
                  <a:txBody>
                    <a:bodyPr/>
                    <a:lstStyle/>
                    <a:p>
                      <a:r>
                        <a:rPr lang="en-US" dirty="0"/>
                        <a:t>3</a:t>
                      </a:r>
                    </a:p>
                  </a:txBody>
                  <a:tcPr/>
                </a:tc>
                <a:tc>
                  <a:txBody>
                    <a:bodyPr/>
                    <a:lstStyle/>
                    <a:p>
                      <a:r>
                        <a:rPr lang="en-US" dirty="0"/>
                        <a:t>n/a</a:t>
                      </a:r>
                    </a:p>
                  </a:txBody>
                  <a:tcPr/>
                </a:tc>
                <a:extLst>
                  <a:ext uri="{0D108BD9-81ED-4DB2-BD59-A6C34878D82A}">
                    <a16:rowId xmlns:a16="http://schemas.microsoft.com/office/drawing/2014/main" val="3604676075"/>
                  </a:ext>
                </a:extLst>
              </a:tr>
              <a:tr h="370840">
                <a:tc>
                  <a:txBody>
                    <a:bodyPr/>
                    <a:lstStyle/>
                    <a:p>
                      <a:r>
                        <a:rPr lang="en-US" dirty="0"/>
                        <a:t>Pasture/</a:t>
                      </a:r>
                      <a:r>
                        <a:rPr lang="en-US" dirty="0" err="1"/>
                        <a:t>cerrado</a:t>
                      </a:r>
                      <a:endParaRPr lang="en-US" dirty="0"/>
                    </a:p>
                  </a:txBody>
                  <a:tcPr/>
                </a:tc>
                <a:tc>
                  <a:txBody>
                    <a:bodyPr/>
                    <a:lstStyle/>
                    <a:p>
                      <a:r>
                        <a:rPr lang="en-US" dirty="0"/>
                        <a:t>4</a:t>
                      </a:r>
                    </a:p>
                  </a:txBody>
                  <a:tcPr/>
                </a:tc>
                <a:tc>
                  <a:txBody>
                    <a:bodyPr/>
                    <a:lstStyle/>
                    <a:p>
                      <a:r>
                        <a:rPr lang="en-US" dirty="0"/>
                        <a:t>n/a</a:t>
                      </a:r>
                    </a:p>
                  </a:txBody>
                  <a:tcPr/>
                </a:tc>
                <a:extLst>
                  <a:ext uri="{0D108BD9-81ED-4DB2-BD59-A6C34878D82A}">
                    <a16:rowId xmlns:a16="http://schemas.microsoft.com/office/drawing/2014/main" val="3847550890"/>
                  </a:ext>
                </a:extLst>
              </a:tr>
              <a:tr h="370840">
                <a:tc>
                  <a:txBody>
                    <a:bodyPr/>
                    <a:lstStyle/>
                    <a:p>
                      <a:r>
                        <a:rPr lang="en-US" dirty="0"/>
                        <a:t>Soy-cotton</a:t>
                      </a:r>
                    </a:p>
                  </a:txBody>
                  <a:tcPr/>
                </a:tc>
                <a:tc>
                  <a:txBody>
                    <a:bodyPr/>
                    <a:lstStyle/>
                    <a:p>
                      <a:r>
                        <a:rPr lang="en-US" dirty="0"/>
                        <a:t>9</a:t>
                      </a:r>
                    </a:p>
                  </a:txBody>
                  <a:tcPr/>
                </a:tc>
                <a:tc>
                  <a:txBody>
                    <a:bodyPr/>
                    <a:lstStyle/>
                    <a:p>
                      <a:r>
                        <a:rPr lang="en-US" dirty="0"/>
                        <a:t>n/a</a:t>
                      </a:r>
                    </a:p>
                  </a:txBody>
                  <a:tcPr/>
                </a:tc>
                <a:extLst>
                  <a:ext uri="{0D108BD9-81ED-4DB2-BD59-A6C34878D82A}">
                    <a16:rowId xmlns:a16="http://schemas.microsoft.com/office/drawing/2014/main" val="580884953"/>
                  </a:ext>
                </a:extLst>
              </a:tr>
              <a:tr h="370840">
                <a:tc>
                  <a:txBody>
                    <a:bodyPr/>
                    <a:lstStyle/>
                    <a:p>
                      <a:r>
                        <a:rPr lang="en-US" dirty="0"/>
                        <a:t>Unknown value</a:t>
                      </a:r>
                    </a:p>
                  </a:txBody>
                  <a:tcPr/>
                </a:tc>
                <a:tc>
                  <a:txBody>
                    <a:bodyPr/>
                    <a:lstStyle/>
                    <a:p>
                      <a:r>
                        <a:rPr lang="en-US" dirty="0"/>
                        <a:t>0</a:t>
                      </a:r>
                    </a:p>
                  </a:txBody>
                  <a:tcPr/>
                </a:tc>
                <a:tc>
                  <a:txBody>
                    <a:bodyPr/>
                    <a:lstStyle/>
                    <a:p>
                      <a:r>
                        <a:rPr lang="en-US" dirty="0"/>
                        <a:t>n/a</a:t>
                      </a:r>
                    </a:p>
                  </a:txBody>
                  <a:tcPr/>
                </a:tc>
                <a:extLst>
                  <a:ext uri="{0D108BD9-81ED-4DB2-BD59-A6C34878D82A}">
                    <a16:rowId xmlns:a16="http://schemas.microsoft.com/office/drawing/2014/main" val="824822996"/>
                  </a:ext>
                </a:extLst>
              </a:tr>
            </a:tbl>
          </a:graphicData>
        </a:graphic>
      </p:graphicFrame>
      <p:sp>
        <p:nvSpPr>
          <p:cNvPr id="4" name="Rectangle 3">
            <a:extLst>
              <a:ext uri="{FF2B5EF4-FFF2-40B4-BE49-F238E27FC236}">
                <a16:creationId xmlns:a16="http://schemas.microsoft.com/office/drawing/2014/main" id="{59693993-EA14-46DE-9A3E-9F00F786D2BC}"/>
              </a:ext>
            </a:extLst>
          </p:cNvPr>
          <p:cNvSpPr/>
          <p:nvPr/>
        </p:nvSpPr>
        <p:spPr>
          <a:xfrm>
            <a:off x="8835119" y="6550223"/>
            <a:ext cx="3356881" cy="307777"/>
          </a:xfrm>
          <a:prstGeom prst="rect">
            <a:avLst/>
          </a:prstGeom>
        </p:spPr>
        <p:txBody>
          <a:bodyPr wrap="none">
            <a:spAutoFit/>
          </a:bodyPr>
          <a:lstStyle/>
          <a:p>
            <a:r>
              <a:rPr lang="en-US" sz="1400" dirty="0"/>
              <a:t>GEE file </a:t>
            </a:r>
            <a:r>
              <a:rPr lang="en-US" sz="1400" dirty="0" err="1"/>
              <a:t>LandCover</a:t>
            </a:r>
            <a:r>
              <a:rPr lang="en-US" sz="1400" dirty="0"/>
              <a:t>/Soy Classification Trial 2</a:t>
            </a:r>
          </a:p>
        </p:txBody>
      </p:sp>
      <p:sp>
        <p:nvSpPr>
          <p:cNvPr id="5" name="Rectangle 4">
            <a:extLst>
              <a:ext uri="{FF2B5EF4-FFF2-40B4-BE49-F238E27FC236}">
                <a16:creationId xmlns:a16="http://schemas.microsoft.com/office/drawing/2014/main" id="{AC4745E1-6ECB-41FC-88F5-58E658DAB428}"/>
              </a:ext>
            </a:extLst>
          </p:cNvPr>
          <p:cNvSpPr/>
          <p:nvPr/>
        </p:nvSpPr>
        <p:spPr>
          <a:xfrm>
            <a:off x="644797" y="5686827"/>
            <a:ext cx="6036461" cy="738664"/>
          </a:xfrm>
          <a:prstGeom prst="rect">
            <a:avLst/>
          </a:prstGeom>
        </p:spPr>
        <p:txBody>
          <a:bodyPr wrap="none">
            <a:spAutoFit/>
          </a:bodyPr>
          <a:lstStyle/>
          <a:p>
            <a:pPr marL="285750" indent="-285750">
              <a:buFont typeface="Arial" panose="020B0604020202020204" pitchFamily="34" charset="0"/>
              <a:buChar char="•"/>
            </a:pPr>
            <a:r>
              <a:rPr lang="en-US" sz="1400" dirty="0"/>
              <a:t>Reclassify PLOS MT to match soy_pts_agsat_1</a:t>
            </a:r>
          </a:p>
          <a:p>
            <a:pPr marL="285750" indent="-285750">
              <a:buFont typeface="Arial" panose="020B0604020202020204" pitchFamily="34" charset="0"/>
              <a:buChar char="•"/>
            </a:pPr>
            <a:r>
              <a:rPr lang="en-US" sz="1400" dirty="0"/>
              <a:t>Create a single training point for each year instead of lumping multiple years</a:t>
            </a:r>
          </a:p>
          <a:p>
            <a:pPr marL="285750" indent="-285750">
              <a:buFont typeface="Arial" panose="020B0604020202020204" pitchFamily="34" charset="0"/>
              <a:buChar char="•"/>
            </a:pPr>
            <a:r>
              <a:rPr lang="en-US" sz="1400" dirty="0"/>
              <a:t>For the original unknown value, change 0 to -1 and delete that year’s data</a:t>
            </a:r>
          </a:p>
        </p:txBody>
      </p:sp>
    </p:spTree>
    <p:extLst>
      <p:ext uri="{BB962C8B-B14F-4D97-AF65-F5344CB8AC3E}">
        <p14:creationId xmlns:p14="http://schemas.microsoft.com/office/powerpoint/2010/main" val="2389747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273221-D674-45D8-B9F6-20A9B397588F}"/>
              </a:ext>
            </a:extLst>
          </p:cNvPr>
          <p:cNvSpPr txBox="1"/>
          <p:nvPr/>
        </p:nvSpPr>
        <p:spPr>
          <a:xfrm>
            <a:off x="3088914" y="2440698"/>
            <a:ext cx="5758499" cy="461665"/>
          </a:xfrm>
          <a:prstGeom prst="rect">
            <a:avLst/>
          </a:prstGeom>
          <a:noFill/>
        </p:spPr>
        <p:txBody>
          <a:bodyPr wrap="none" rtlCol="0">
            <a:spAutoFit/>
          </a:bodyPr>
          <a:lstStyle/>
          <a:p>
            <a:r>
              <a:rPr lang="en-US" sz="2400" dirty="0"/>
              <a:t>Creating validation data from Planet imagery</a:t>
            </a:r>
          </a:p>
        </p:txBody>
      </p:sp>
    </p:spTree>
    <p:extLst>
      <p:ext uri="{BB962C8B-B14F-4D97-AF65-F5344CB8AC3E}">
        <p14:creationId xmlns:p14="http://schemas.microsoft.com/office/powerpoint/2010/main" val="2445317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2084564889"/>
              </p:ext>
            </p:extLst>
          </p:nvPr>
        </p:nvGraphicFramePr>
        <p:xfrm>
          <a:off x="0" y="1457960"/>
          <a:ext cx="12192000" cy="540004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a:t>
                      </a:r>
                      <a:r>
                        <a:rPr lang="en-US" sz="1400" dirty="0" err="1"/>
                        <a:t>etc</a:t>
                      </a:r>
                      <a:endParaRPr lang="en-US" sz="1400" dirty="0"/>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757944" y="0"/>
            <a:ext cx="4728567" cy="1631216"/>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a:t>
            </a:r>
          </a:p>
          <a:p>
            <a:pPr marL="742950" lvl="1" indent="-285750">
              <a:buFont typeface="Arial" panose="020B0604020202020204" pitchFamily="34" charset="0"/>
              <a:buChar char="•"/>
            </a:pPr>
            <a:r>
              <a:rPr lang="en-US" sz="1000" dirty="0"/>
              <a:t>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701F049-94CF-4490-B127-CF6919DCF8EA}"/>
              </a:ext>
            </a:extLst>
          </p:cNvPr>
          <p:cNvSpPr/>
          <p:nvPr/>
        </p:nvSpPr>
        <p:spPr>
          <a:xfrm>
            <a:off x="0" y="0"/>
            <a:ext cx="12192000" cy="4185761"/>
          </a:xfrm>
          <a:prstGeom prst="rect">
            <a:avLst/>
          </a:prstGeom>
        </p:spPr>
        <p:txBody>
          <a:bodyPr wrap="square">
            <a:spAutoFit/>
          </a:bodyPr>
          <a:lstStyle/>
          <a:p>
            <a:r>
              <a:rPr lang="en-US" sz="1400" dirty="0"/>
              <a:t>Notes</a:t>
            </a:r>
          </a:p>
          <a:p>
            <a:endParaRPr lang="en-US" sz="1400" dirty="0"/>
          </a:p>
          <a:p>
            <a:pPr marL="285750" indent="-285750">
              <a:buFontTx/>
              <a:buChar char="-"/>
            </a:pPr>
            <a:r>
              <a:rPr lang="en-US" sz="1400" dirty="0"/>
              <a:t>This week, worked on poly1 crop timing info. Take pictures of the data from each field and enter them all at the same time; can’t guarantee the code will be running for the many hours it takes to create a timing validation dataset</a:t>
            </a:r>
          </a:p>
          <a:p>
            <a:pPr marL="285750" indent="-285750">
              <a:buFontTx/>
              <a:buChar char="-"/>
            </a:pPr>
            <a:r>
              <a:rPr lang="en-US" sz="1400" dirty="0"/>
              <a:t>In some images, there’s a green sheen over the entire image so need to compare the field to the natural vegetation to see whether the field is actually green</a:t>
            </a:r>
          </a:p>
          <a:p>
            <a:pPr marL="285750" indent="-285750">
              <a:buFontTx/>
              <a:buChar char="-"/>
            </a:pPr>
            <a:r>
              <a:rPr lang="en-US" sz="1400" dirty="0"/>
              <a:t>The use of images from different satellites, and the presence of clouds (and therefore a change in visualization params) makes it hard to have temporally consistent images – i.e. sometimes a field will look like it’s mature one day but totally green next week, which means the ‘mature’ day was probably green and was just sensed with another satellite. </a:t>
            </a:r>
          </a:p>
          <a:p>
            <a:pPr marL="285750" indent="-285750">
              <a:buFontTx/>
              <a:buChar char="-"/>
            </a:pPr>
            <a:r>
              <a:rPr lang="en-US" sz="1400" dirty="0"/>
              <a:t>Try to download from the same satellite, and low presence of clouds. 4bandPSanalytic looks the best; there seems to also be more PS than RE images. </a:t>
            </a:r>
            <a:r>
              <a:rPr lang="en-US" sz="1400" dirty="0" err="1"/>
              <a:t>Reortho</a:t>
            </a:r>
            <a:r>
              <a:rPr lang="en-US" sz="1400" dirty="0"/>
              <a:t> and </a:t>
            </a:r>
            <a:r>
              <a:rPr lang="en-US" sz="1400" dirty="0" err="1"/>
              <a:t>Psortho</a:t>
            </a:r>
            <a:r>
              <a:rPr lang="en-US" sz="1400" dirty="0"/>
              <a:t> both have had some images that look ‘greenwashed’. In the future, before stepping through images to get timing, pay attention to what the images look like (compared to natural vegetation, known bare/harvested regions, </a:t>
            </a:r>
            <a:r>
              <a:rPr lang="en-US" sz="1400" dirty="0" err="1"/>
              <a:t>etc</a:t>
            </a:r>
            <a:r>
              <a:rPr lang="en-US" sz="1400" dirty="0"/>
              <a:t>)</a:t>
            </a:r>
          </a:p>
          <a:p>
            <a:pPr marL="285750" indent="-285750">
              <a:buFontTx/>
              <a:buChar char="-"/>
            </a:pPr>
            <a:r>
              <a:rPr lang="en-US" sz="1400" dirty="0"/>
              <a:t>Don’t download images within 5 days of each other because won’t be able to step through them (I have 5 days as the step interval)</a:t>
            </a:r>
          </a:p>
          <a:p>
            <a:pPr marL="285750" indent="-285750">
              <a:buFontTx/>
              <a:buChar char="-"/>
            </a:pPr>
            <a:r>
              <a:rPr lang="en-US" sz="1400" dirty="0" err="1"/>
              <a:t>Reorthoanalytic</a:t>
            </a:r>
            <a:r>
              <a:rPr lang="en-US" sz="1400" dirty="0"/>
              <a:t> and </a:t>
            </a:r>
            <a:r>
              <a:rPr lang="en-US" sz="1400" dirty="0" err="1"/>
              <a:t>PSorthoAnalytic</a:t>
            </a:r>
            <a:r>
              <a:rPr lang="en-US" sz="1400" dirty="0"/>
              <a:t> both have greenwash effect sometimes. Pay attention to how the image looks in Planet website.</a:t>
            </a:r>
          </a:p>
          <a:p>
            <a:pPr marL="285750" indent="-285750">
              <a:buFontTx/>
              <a:buChar char="-"/>
            </a:pPr>
            <a:r>
              <a:rPr lang="en-US" sz="1400" dirty="0"/>
              <a:t>Note that sometimes dark green vegetation can look black/brown; look at natural vegetation to see whether a very dark field might actually be a very green field</a:t>
            </a:r>
          </a:p>
          <a:p>
            <a:pPr marL="285750" indent="-285750">
              <a:buFontTx/>
              <a:buChar char="-"/>
            </a:pPr>
            <a:r>
              <a:rPr lang="en-US" sz="1400" dirty="0"/>
              <a:t>Sometimes a stripe-y lightly green field won’t pick up on some satellites and it’ll look bare</a:t>
            </a:r>
          </a:p>
          <a:p>
            <a:pPr marL="285750" indent="-285750">
              <a:buFontTx/>
              <a:buChar char="-"/>
            </a:pPr>
            <a:r>
              <a:rPr lang="en-US" sz="1400" dirty="0"/>
              <a:t>Don’t download images with significant cloud cover because it will mess up the visualization parameters, making the rest of the image look too dark to see anything.</a:t>
            </a:r>
          </a:p>
          <a:p>
            <a:pPr marL="285750" indent="-285750">
              <a:buFontTx/>
              <a:buChar char="-"/>
            </a:pPr>
            <a:r>
              <a:rPr lang="en-US" sz="1400" dirty="0"/>
              <a:t>Download an entire year from Aug 1 to July 31, because there might be many cycles of crops at unusual times. Look at all times of greening in an image to make sure get all the important images.</a:t>
            </a:r>
          </a:p>
        </p:txBody>
      </p:sp>
      <p:sp>
        <p:nvSpPr>
          <p:cNvPr id="3" name="Rectangle 2">
            <a:extLst>
              <a:ext uri="{FF2B5EF4-FFF2-40B4-BE49-F238E27FC236}">
                <a16:creationId xmlns:a16="http://schemas.microsoft.com/office/drawing/2014/main" id="{983193D5-C2FC-4AF5-88E1-82864E59C1E0}"/>
              </a:ext>
            </a:extLst>
          </p:cNvPr>
          <p:cNvSpPr/>
          <p:nvPr/>
        </p:nvSpPr>
        <p:spPr>
          <a:xfrm>
            <a:off x="8199658" y="6550223"/>
            <a:ext cx="3992342" cy="307777"/>
          </a:xfrm>
          <a:prstGeom prst="rect">
            <a:avLst/>
          </a:prstGeom>
        </p:spPr>
        <p:txBody>
          <a:bodyPr wrap="square">
            <a:spAutoFit/>
          </a:bodyPr>
          <a:lstStyle/>
          <a:p>
            <a:r>
              <a:rPr lang="en-US" sz="1400" dirty="0"/>
              <a:t>GEE file: </a:t>
            </a:r>
            <a:r>
              <a:rPr lang="en-US" sz="1400" dirty="0" err="1"/>
              <a:t>LandCover</a:t>
            </a:r>
            <a:r>
              <a:rPr lang="en-US" sz="1400" dirty="0"/>
              <a:t>/Planet Create Validation Data v2</a:t>
            </a:r>
          </a:p>
        </p:txBody>
      </p:sp>
      <p:grpSp>
        <p:nvGrpSpPr>
          <p:cNvPr id="9" name="Group 8"/>
          <p:cNvGrpSpPr/>
          <p:nvPr/>
        </p:nvGrpSpPr>
        <p:grpSpPr>
          <a:xfrm>
            <a:off x="1004589" y="4551446"/>
            <a:ext cx="4529578" cy="2747480"/>
            <a:chOff x="13230" y="4898301"/>
            <a:chExt cx="4529578" cy="2747480"/>
          </a:xfrm>
        </p:grpSpPr>
        <p:pic>
          <p:nvPicPr>
            <p:cNvPr id="4" name="Picture 3">
              <a:extLst>
                <a:ext uri="{FF2B5EF4-FFF2-40B4-BE49-F238E27FC236}">
                  <a16:creationId xmlns:a16="http://schemas.microsoft.com/office/drawing/2014/main" id="{A788477A-2D15-409A-8E56-2E0E4FA3A26C}"/>
                </a:ext>
              </a:extLst>
            </p:cNvPr>
            <p:cNvPicPr>
              <a:picLocks noChangeAspect="1"/>
            </p:cNvPicPr>
            <p:nvPr/>
          </p:nvPicPr>
          <p:blipFill rotWithShape="1">
            <a:blip r:embed="rId2"/>
            <a:srcRect l="22809" t="43118" r="25541" b="4487"/>
            <a:stretch/>
          </p:blipFill>
          <p:spPr>
            <a:xfrm>
              <a:off x="13230" y="4898301"/>
              <a:ext cx="4329836" cy="2470700"/>
            </a:xfrm>
            <a:prstGeom prst="rect">
              <a:avLst/>
            </a:prstGeom>
          </p:spPr>
        </p:pic>
        <p:sp>
          <p:nvSpPr>
            <p:cNvPr id="5" name="Rectangle 4">
              <a:extLst>
                <a:ext uri="{FF2B5EF4-FFF2-40B4-BE49-F238E27FC236}">
                  <a16:creationId xmlns:a16="http://schemas.microsoft.com/office/drawing/2014/main" id="{58C773E6-E442-45FD-923C-2CEBA3C544C9}"/>
                </a:ext>
              </a:extLst>
            </p:cNvPr>
            <p:cNvSpPr/>
            <p:nvPr/>
          </p:nvSpPr>
          <p:spPr>
            <a:xfrm>
              <a:off x="550466" y="7338004"/>
              <a:ext cx="3992342" cy="307777"/>
            </a:xfrm>
            <a:prstGeom prst="rect">
              <a:avLst/>
            </a:prstGeom>
          </p:spPr>
          <p:txBody>
            <a:bodyPr wrap="square">
              <a:spAutoFit/>
            </a:bodyPr>
            <a:lstStyle/>
            <a:p>
              <a:r>
                <a:rPr lang="en-US" sz="1400" dirty="0"/>
                <a:t>PS Ortho Analytic greenwashed example</a:t>
              </a:r>
            </a:p>
          </p:txBody>
        </p:sp>
      </p:grpSp>
      <p:grpSp>
        <p:nvGrpSpPr>
          <p:cNvPr id="8" name="Group 7"/>
          <p:cNvGrpSpPr/>
          <p:nvPr/>
        </p:nvGrpSpPr>
        <p:grpSpPr>
          <a:xfrm>
            <a:off x="6420071" y="4238016"/>
            <a:ext cx="4475105" cy="3022428"/>
            <a:chOff x="7377906" y="5465054"/>
            <a:chExt cx="4475105" cy="3022428"/>
          </a:xfrm>
        </p:grpSpPr>
        <p:pic>
          <p:nvPicPr>
            <p:cNvPr id="6" name="Picture 5"/>
            <p:cNvPicPr>
              <a:picLocks noChangeAspect="1"/>
            </p:cNvPicPr>
            <p:nvPr/>
          </p:nvPicPr>
          <p:blipFill>
            <a:blip r:embed="rId3"/>
            <a:stretch>
              <a:fillRect/>
            </a:stretch>
          </p:blipFill>
          <p:spPr>
            <a:xfrm>
              <a:off x="7699166" y="5465054"/>
              <a:ext cx="3735649" cy="2498915"/>
            </a:xfrm>
            <a:prstGeom prst="rect">
              <a:avLst/>
            </a:prstGeom>
          </p:spPr>
        </p:pic>
        <p:sp>
          <p:nvSpPr>
            <p:cNvPr id="7" name="TextBox 6"/>
            <p:cNvSpPr txBox="1"/>
            <p:nvPr/>
          </p:nvSpPr>
          <p:spPr>
            <a:xfrm>
              <a:off x="7377906" y="7964262"/>
              <a:ext cx="4475105" cy="523220"/>
            </a:xfrm>
            <a:prstGeom prst="rect">
              <a:avLst/>
            </a:prstGeom>
            <a:noFill/>
          </p:spPr>
          <p:txBody>
            <a:bodyPr wrap="square" rtlCol="0">
              <a:spAutoFit/>
            </a:bodyPr>
            <a:lstStyle/>
            <a:p>
              <a:r>
                <a:rPr lang="en-US" sz="1400" dirty="0"/>
                <a:t>Lots of clouds -&gt; visualizing based on 90</a:t>
              </a:r>
              <a:r>
                <a:rPr lang="en-US" sz="1400" baseline="30000" dirty="0"/>
                <a:t>th</a:t>
              </a:r>
              <a:r>
                <a:rPr lang="en-US" sz="1400" dirty="0"/>
                <a:t> percentile will make image look weird. This is 4bandPSAnalytic</a:t>
              </a:r>
            </a:p>
          </p:txBody>
        </p:sp>
      </p:grpSp>
    </p:spTree>
    <p:extLst>
      <p:ext uri="{BB962C8B-B14F-4D97-AF65-F5344CB8AC3E}">
        <p14:creationId xmlns:p14="http://schemas.microsoft.com/office/powerpoint/2010/main" val="15095811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2150</TotalTime>
  <Words>2458</Words>
  <Application>Microsoft Office PowerPoint</Application>
  <PresentationFormat>Widescreen</PresentationFormat>
  <Paragraphs>248</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Planet imagery and land cover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54</cp:revision>
  <dcterms:created xsi:type="dcterms:W3CDTF">2019-02-21T00:55:03Z</dcterms:created>
  <dcterms:modified xsi:type="dcterms:W3CDTF">2019-02-28T01:29:02Z</dcterms:modified>
</cp:coreProperties>
</file>

<file path=docProps/thumbnail.jpeg>
</file>